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4"/>
  </p:notesMasterIdLst>
  <p:handoutMasterIdLst>
    <p:handoutMasterId r:id="rId55"/>
  </p:handoutMasterIdLst>
  <p:sldIdLst>
    <p:sldId id="335" r:id="rId2"/>
    <p:sldId id="333" r:id="rId3"/>
    <p:sldId id="334" r:id="rId4"/>
    <p:sldId id="267" r:id="rId5"/>
    <p:sldId id="268" r:id="rId6"/>
    <p:sldId id="275" r:id="rId7"/>
    <p:sldId id="270" r:id="rId8"/>
    <p:sldId id="273" r:id="rId9"/>
    <p:sldId id="276" r:id="rId10"/>
    <p:sldId id="277" r:id="rId11"/>
    <p:sldId id="279" r:id="rId12"/>
    <p:sldId id="281" r:id="rId13"/>
    <p:sldId id="320" r:id="rId14"/>
    <p:sldId id="313" r:id="rId15"/>
    <p:sldId id="282" r:id="rId16"/>
    <p:sldId id="318" r:id="rId17"/>
    <p:sldId id="330" r:id="rId18"/>
    <p:sldId id="284" r:id="rId19"/>
    <p:sldId id="285" r:id="rId20"/>
    <p:sldId id="322" r:id="rId21"/>
    <p:sldId id="323" r:id="rId22"/>
    <p:sldId id="324" r:id="rId23"/>
    <p:sldId id="325" r:id="rId24"/>
    <p:sldId id="326" r:id="rId25"/>
    <p:sldId id="287" r:id="rId26"/>
    <p:sldId id="288" r:id="rId27"/>
    <p:sldId id="289" r:id="rId28"/>
    <p:sldId id="290" r:id="rId29"/>
    <p:sldId id="291" r:id="rId30"/>
    <p:sldId id="292" r:id="rId31"/>
    <p:sldId id="293" r:id="rId32"/>
    <p:sldId id="327" r:id="rId33"/>
    <p:sldId id="331" r:id="rId34"/>
    <p:sldId id="294" r:id="rId35"/>
    <p:sldId id="295" r:id="rId36"/>
    <p:sldId id="296" r:id="rId37"/>
    <p:sldId id="297" r:id="rId38"/>
    <p:sldId id="298" r:id="rId39"/>
    <p:sldId id="299" r:id="rId40"/>
    <p:sldId id="300" r:id="rId41"/>
    <p:sldId id="301" r:id="rId42"/>
    <p:sldId id="329" r:id="rId43"/>
    <p:sldId id="305" r:id="rId44"/>
    <p:sldId id="306" r:id="rId45"/>
    <p:sldId id="307" r:id="rId46"/>
    <p:sldId id="308" r:id="rId47"/>
    <p:sldId id="309" r:id="rId48"/>
    <p:sldId id="310" r:id="rId49"/>
    <p:sldId id="311" r:id="rId50"/>
    <p:sldId id="312" r:id="rId51"/>
    <p:sldId id="328" r:id="rId52"/>
    <p:sldId id="257" r:id="rId53"/>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84CC"/>
    <a:srgbClr val="666666"/>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88926" autoAdjust="0"/>
  </p:normalViewPr>
  <p:slideViewPr>
    <p:cSldViewPr snapToGrid="0" snapToObjects="1">
      <p:cViewPr>
        <p:scale>
          <a:sx n="94" d="100"/>
          <a:sy n="94" d="100"/>
        </p:scale>
        <p:origin x="-45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590" y="-72"/>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76363" cy="511731"/>
          </a:xfrm>
          <a:prstGeom prst="rect">
            <a:avLst/>
          </a:prstGeom>
        </p:spPr>
        <p:txBody>
          <a:bodyPr vert="horz" lIns="95626" tIns="47813" rIns="95626" bIns="47813" rtlCol="0"/>
          <a:lstStyle>
            <a:lvl1pPr algn="l">
              <a:defRPr sz="1300"/>
            </a:lvl1pPr>
          </a:lstStyle>
          <a:p>
            <a:r>
              <a:rPr lang="en-US" altLang="en-GB" dirty="0" smtClean="0"/>
              <a:t>Search skills for researchers</a:t>
            </a:r>
            <a:endParaRPr lang="en-US" dirty="0"/>
          </a:p>
        </p:txBody>
      </p:sp>
      <p:sp>
        <p:nvSpPr>
          <p:cNvPr id="4" name="Footer Placeholder 3"/>
          <p:cNvSpPr>
            <a:spLocks noGrp="1"/>
          </p:cNvSpPr>
          <p:nvPr>
            <p:ph type="ftr" sz="quarter" idx="2"/>
          </p:nvPr>
        </p:nvSpPr>
        <p:spPr>
          <a:xfrm>
            <a:off x="3" y="9538663"/>
            <a:ext cx="6535143" cy="554988"/>
          </a:xfrm>
          <a:prstGeom prst="rect">
            <a:avLst/>
          </a:prstGeom>
        </p:spPr>
        <p:txBody>
          <a:bodyPr vert="horz" lIns="95626" tIns="47813" rIns="95626" bIns="47813" rtlCol="0" anchor="b"/>
          <a:lstStyle>
            <a:lvl1pPr algn="l">
              <a:defRPr sz="1300"/>
            </a:lvl1pPr>
          </a:lstStyle>
          <a:p>
            <a:r>
              <a:rPr lang="en-GB" sz="1000" dirty="0"/>
              <a:t>This work is licensed under a Creative Commons Attribution-</a:t>
            </a:r>
            <a:r>
              <a:rPr lang="en-GB" sz="1000" dirty="0" err="1"/>
              <a:t>ShareAlike</a:t>
            </a:r>
            <a:r>
              <a:rPr lang="en-GB" sz="1000" dirty="0"/>
              <a:t> 3.0 </a:t>
            </a:r>
            <a:r>
              <a:rPr lang="en-GB" sz="1000" dirty="0" err="1"/>
              <a:t>Unported</a:t>
            </a:r>
            <a:r>
              <a:rPr lang="en-GB" sz="1000" dirty="0"/>
              <a:t> License. http://creativecommons.org/licenses/by-sa/3.0/ Last updated </a:t>
            </a:r>
            <a:fld id="{E420EC49-707D-4BA9-8592-445248B01D12}" type="datetime4">
              <a:rPr lang="en-GB" sz="1000"/>
              <a:t>03 June 2014</a:t>
            </a:fld>
            <a:r>
              <a:rPr lang="en-GB" sz="1000" dirty="0"/>
              <a:t> Page </a:t>
            </a:r>
            <a:fld id="{5DE11E6C-0835-46A4-8882-5A06DEFBE3CF}" type="slidenum">
              <a:rPr lang="en-GB" sz="1000"/>
              <a:t>‹#›</a:t>
            </a:fld>
            <a:endParaRPr lang="en-GB" sz="1000"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76363" cy="511731"/>
          </a:xfrm>
          <a:prstGeom prst="rect">
            <a:avLst/>
          </a:prstGeom>
        </p:spPr>
        <p:txBody>
          <a:bodyPr vert="horz" lIns="95626" tIns="47813" rIns="95626" bIns="47813" rtlCol="0"/>
          <a:lstStyle>
            <a:lvl1pPr algn="l">
              <a:defRPr sz="1300"/>
            </a:lvl1pPr>
          </a:lstStyle>
          <a:p>
            <a:r>
              <a:rPr lang="en-US" dirty="0" smtClean="0"/>
              <a:t>Search skills for researchers</a:t>
            </a:r>
            <a:endParaRPr lang="en-US" dirty="0"/>
          </a:p>
        </p:txBody>
      </p:sp>
      <p:sp>
        <p:nvSpPr>
          <p:cNvPr id="3" name="Date Placeholder 2"/>
          <p:cNvSpPr>
            <a:spLocks noGrp="1"/>
          </p:cNvSpPr>
          <p:nvPr>
            <p:ph type="dt" idx="1"/>
          </p:nvPr>
        </p:nvSpPr>
        <p:spPr>
          <a:xfrm>
            <a:off x="4021294" y="1"/>
            <a:ext cx="3076363" cy="511731"/>
          </a:xfrm>
          <a:prstGeom prst="rect">
            <a:avLst/>
          </a:prstGeom>
        </p:spPr>
        <p:txBody>
          <a:bodyPr vert="horz" lIns="95626" tIns="47813" rIns="95626" bIns="47813" rtlCol="0"/>
          <a:lstStyle>
            <a:lvl1pPr algn="r">
              <a:defRPr sz="1300"/>
            </a:lvl1pPr>
          </a:lstStyle>
          <a:p>
            <a:fld id="{DD6CCDB9-58D5-4090-A422-F02800404D31}" type="datetime3">
              <a:rPr lang="en-US" smtClean="0"/>
              <a:t>3 June 2014</a:t>
            </a:fld>
            <a:endParaRPr lang="en-US"/>
          </a:p>
        </p:txBody>
      </p:sp>
      <p:sp>
        <p:nvSpPr>
          <p:cNvPr id="4" name="Slide Image Placeholder 3"/>
          <p:cNvSpPr>
            <a:spLocks noGrp="1" noRot="1" noChangeAspect="1"/>
          </p:cNvSpPr>
          <p:nvPr>
            <p:ph type="sldImg" idx="2"/>
          </p:nvPr>
        </p:nvSpPr>
        <p:spPr>
          <a:xfrm>
            <a:off x="992188" y="768350"/>
            <a:ext cx="5116512" cy="3836988"/>
          </a:xfrm>
          <a:prstGeom prst="rect">
            <a:avLst/>
          </a:prstGeom>
          <a:noFill/>
          <a:ln w="12700">
            <a:solidFill>
              <a:prstClr val="black"/>
            </a:solidFill>
          </a:ln>
        </p:spPr>
        <p:txBody>
          <a:bodyPr vert="horz" lIns="95626" tIns="47813" rIns="95626" bIns="47813" rtlCol="0" anchor="ctr"/>
          <a:lstStyle/>
          <a:p>
            <a:endParaRPr lang="en-US"/>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5626" tIns="47813" rIns="95626" bIns="47813"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9663796"/>
            <a:ext cx="6451842" cy="511731"/>
          </a:xfrm>
          <a:prstGeom prst="rect">
            <a:avLst/>
          </a:prstGeom>
        </p:spPr>
        <p:txBody>
          <a:bodyPr vert="horz" lIns="95626" tIns="47813" rIns="95626" bIns="47813"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 http://creativecommons.org/licenses/by-sa/3.0/ Last updated </a:t>
            </a:r>
            <a:fld id="{03D62954-0E2A-4EA1-BF66-653653E67BCF}" type="datetime4">
              <a:rPr lang="en-GB" smtClean="0"/>
              <a:t>03 June 2014</a:t>
            </a:fld>
            <a:r>
              <a:rPr lang="en-GB" dirty="0" smtClean="0"/>
              <a:t> Page ‹#›</a:t>
            </a:r>
          </a:p>
        </p:txBody>
      </p:sp>
      <p:sp>
        <p:nvSpPr>
          <p:cNvPr id="7" name="Slide Number Placeholder 6"/>
          <p:cNvSpPr>
            <a:spLocks noGrp="1"/>
          </p:cNvSpPr>
          <p:nvPr>
            <p:ph type="sldNum" sz="quarter" idx="5"/>
          </p:nvPr>
        </p:nvSpPr>
        <p:spPr>
          <a:xfrm>
            <a:off x="6451846" y="9671982"/>
            <a:ext cx="645813" cy="511731"/>
          </a:xfrm>
          <a:prstGeom prst="rect">
            <a:avLst/>
          </a:prstGeom>
        </p:spPr>
        <p:txBody>
          <a:bodyPr vert="horz" lIns="95626" tIns="47813" rIns="95626" bIns="47813" rtlCol="0" anchor="b"/>
          <a:lstStyle>
            <a:lvl1pPr algn="r">
              <a:defRPr sz="13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Plenary discussion – ask for definition of online research literature (e-resources) and examples</a:t>
            </a:r>
          </a:p>
          <a:p>
            <a:endParaRPr lang="en-GB" dirty="0" smtClean="0"/>
          </a:p>
          <a:p>
            <a:r>
              <a:rPr lang="en-GB" dirty="0" smtClean="0"/>
              <a:t>May need to distinguish between resource and search engine</a:t>
            </a:r>
          </a:p>
          <a:p>
            <a:endParaRPr lang="en-GB" dirty="0"/>
          </a:p>
        </p:txBody>
      </p:sp>
      <p:sp>
        <p:nvSpPr>
          <p:cNvPr id="4" name="Header Placeholder 3"/>
          <p:cNvSpPr>
            <a:spLocks noGrp="1"/>
          </p:cNvSpPr>
          <p:nvPr>
            <p:ph type="hdr" sz="quarter" idx="10"/>
          </p:nvPr>
        </p:nvSpPr>
        <p:spPr/>
        <p:txBody>
          <a:bodyPr/>
          <a:lstStyle/>
          <a:p>
            <a:r>
              <a:rPr lang="en-US" smtClean="0"/>
              <a:t>Using e-resources</a:t>
            </a:r>
            <a:endParaRPr lang="en-US" dirty="0"/>
          </a:p>
        </p:txBody>
      </p:sp>
      <p:sp>
        <p:nvSpPr>
          <p:cNvPr id="5" name="Date Placeholder 4"/>
          <p:cNvSpPr>
            <a:spLocks noGrp="1"/>
          </p:cNvSpPr>
          <p:nvPr>
            <p:ph type="dt" idx="11"/>
          </p:nvPr>
        </p:nvSpPr>
        <p:spPr/>
        <p:txBody>
          <a:bodyPr/>
          <a:lstStyle/>
          <a:p>
            <a:fld id="{DD6CCDB9-58D5-4090-A422-F02800404D31}" type="datetime3">
              <a:rPr lang="en-US" smtClean="0"/>
              <a:t>3 June 2014</a:t>
            </a:fld>
            <a:endParaRPr lang="en-US"/>
          </a:p>
        </p:txBody>
      </p:sp>
      <p:sp>
        <p:nvSpPr>
          <p:cNvPr id="6" name="Footer Placeholder 5"/>
          <p:cNvSpPr>
            <a:spLocks noGrp="1"/>
          </p:cNvSpPr>
          <p:nvPr>
            <p:ph type="ftr" sz="quarter" idx="12"/>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
        <p:nvSpPr>
          <p:cNvPr id="7" name="Slide Number Placeholder 6"/>
          <p:cNvSpPr>
            <a:spLocks noGrp="1"/>
          </p:cNvSpPr>
          <p:nvPr>
            <p:ph type="sldNum" sz="quarter" idx="13"/>
          </p:nvPr>
        </p:nvSpPr>
        <p:spPr/>
        <p:txBody>
          <a:bodyPr/>
          <a:lstStyle/>
          <a:p>
            <a:fld id="{C623B231-3D70-2A4C-A0C2-A57463CF59EC}" type="slidenum">
              <a:rPr lang="en-US" smtClean="0"/>
              <a:t>3</a:t>
            </a:fld>
            <a:endParaRPr lang="en-US" dirty="0"/>
          </a:p>
        </p:txBody>
      </p:sp>
    </p:spTree>
    <p:extLst>
      <p:ext uri="{BB962C8B-B14F-4D97-AF65-F5344CB8AC3E}">
        <p14:creationId xmlns:p14="http://schemas.microsoft.com/office/powerpoint/2010/main" val="3437943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063">
              <a:defRPr/>
            </a:pPr>
            <a:r>
              <a:rPr lang="en-GB" altLang="en-US" dirty="0" smtClean="0"/>
              <a:t>Open Access is often confused with Free resources (not necessarily peer reviewed). Ensure the participants understand that Open access is peer reviewed research output.</a:t>
            </a:r>
          </a:p>
          <a:p>
            <a:endParaRPr lang="en-GB" dirty="0"/>
          </a:p>
        </p:txBody>
      </p:sp>
      <p:sp>
        <p:nvSpPr>
          <p:cNvPr id="5" name="Slide Number Placeholder 4"/>
          <p:cNvSpPr>
            <a:spLocks noGrp="1"/>
          </p:cNvSpPr>
          <p:nvPr>
            <p:ph type="sldNum" sz="quarter" idx="11"/>
          </p:nvPr>
        </p:nvSpPr>
        <p:spPr/>
        <p:txBody>
          <a:bodyPr/>
          <a:lstStyle/>
          <a:p>
            <a:fld id="{C623B231-3D70-2A4C-A0C2-A57463CF59EC}" type="slidenum">
              <a:rPr lang="en-US" smtClean="0"/>
              <a:t>12</a:t>
            </a:fld>
            <a:endParaRPr lang="en-US" dirty="0"/>
          </a:p>
        </p:txBody>
      </p:sp>
      <p:sp>
        <p:nvSpPr>
          <p:cNvPr id="6" name="Date Placeholder 5"/>
          <p:cNvSpPr>
            <a:spLocks noGrp="1"/>
          </p:cNvSpPr>
          <p:nvPr>
            <p:ph type="dt" idx="12"/>
          </p:nvPr>
        </p:nvSpPr>
        <p:spPr/>
        <p:txBody>
          <a:bodyPr/>
          <a:lstStyle/>
          <a:p>
            <a:fld id="{C0D8CAD6-ED9A-4B0A-AFE3-C6B124F0E150}" type="datetime3">
              <a:rPr lang="en-US" smtClean="0"/>
              <a:t>3 June 2014</a:t>
            </a:fld>
            <a:endParaRPr lang="en-US"/>
          </a:p>
        </p:txBody>
      </p:sp>
      <p:sp>
        <p:nvSpPr>
          <p:cNvPr id="8" name="Header Placeholder 4"/>
          <p:cNvSpPr>
            <a:spLocks noGrp="1"/>
          </p:cNvSpPr>
          <p:nvPr>
            <p:ph type="hdr" sz="quarter"/>
          </p:nvPr>
        </p:nvSpPr>
        <p:spPr>
          <a:xfrm>
            <a:off x="2" y="1"/>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a:p>
            <a:pPr eaLnBrk="1" hangingPunct="1"/>
            <a:r>
              <a:rPr lang="en-GB" altLang="en-GB" sz="800" dirty="0">
                <a:latin typeface="Arial" charset="0"/>
              </a:rPr>
              <a:t> </a:t>
            </a:r>
          </a:p>
        </p:txBody>
      </p:sp>
    </p:spTree>
    <p:extLst>
      <p:ext uri="{BB962C8B-B14F-4D97-AF65-F5344CB8AC3E}">
        <p14:creationId xmlns:p14="http://schemas.microsoft.com/office/powerpoint/2010/main" val="169377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countries</a:t>
            </a:r>
            <a:r>
              <a:rPr lang="en-GB" baseline="0" dirty="0" smtClean="0"/>
              <a:t> are eligible for free access to R4L, others have to pay a minimal subscription.</a:t>
            </a:r>
            <a:endParaRPr lang="en-GB" dirty="0"/>
          </a:p>
        </p:txBody>
      </p:sp>
      <p:sp>
        <p:nvSpPr>
          <p:cNvPr id="5" name="Slide Number Placeholder 4"/>
          <p:cNvSpPr>
            <a:spLocks noGrp="1"/>
          </p:cNvSpPr>
          <p:nvPr>
            <p:ph type="sldNum" sz="quarter" idx="11"/>
          </p:nvPr>
        </p:nvSpPr>
        <p:spPr/>
        <p:txBody>
          <a:bodyPr/>
          <a:lstStyle/>
          <a:p>
            <a:fld id="{C623B231-3D70-2A4C-A0C2-A57463CF59EC}" type="slidenum">
              <a:rPr lang="en-US" smtClean="0"/>
              <a:t>13</a:t>
            </a:fld>
            <a:endParaRPr lang="en-US" dirty="0"/>
          </a:p>
        </p:txBody>
      </p:sp>
      <p:sp>
        <p:nvSpPr>
          <p:cNvPr id="6" name="Date Placeholder 5"/>
          <p:cNvSpPr>
            <a:spLocks noGrp="1"/>
          </p:cNvSpPr>
          <p:nvPr>
            <p:ph type="dt" idx="12"/>
          </p:nvPr>
        </p:nvSpPr>
        <p:spPr/>
        <p:txBody>
          <a:bodyPr/>
          <a:lstStyle/>
          <a:p>
            <a:fld id="{29C5620F-7F46-480A-BFAE-8FD6F8BAE641}" type="datetime3">
              <a:rPr lang="en-US" smtClean="0"/>
              <a:t>3 June 2014</a:t>
            </a:fld>
            <a:endParaRPr lang="en-US"/>
          </a:p>
        </p:txBody>
      </p:sp>
      <p:sp>
        <p:nvSpPr>
          <p:cNvPr id="8" name="Header Placeholder 4"/>
          <p:cNvSpPr>
            <a:spLocks noGrp="1"/>
          </p:cNvSpPr>
          <p:nvPr>
            <p:ph type="hdr" sz="quarter"/>
          </p:nvPr>
        </p:nvSpPr>
        <p:spPr>
          <a:xfrm>
            <a:off x="2" y="1"/>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a:p>
            <a:pPr eaLnBrk="1" hangingPunct="1"/>
            <a:r>
              <a:rPr lang="en-GB" altLang="en-GB" sz="800" dirty="0">
                <a:latin typeface="Arial" charset="0"/>
              </a:rPr>
              <a:t> </a:t>
            </a:r>
          </a:p>
        </p:txBody>
      </p:sp>
    </p:spTree>
    <p:extLst>
      <p:ext uri="{BB962C8B-B14F-4D97-AF65-F5344CB8AC3E}">
        <p14:creationId xmlns:p14="http://schemas.microsoft.com/office/powerpoint/2010/main" val="2895110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Adapt</a:t>
            </a:r>
            <a:r>
              <a:rPr lang="en-GB" baseline="0" dirty="0" smtClean="0"/>
              <a:t> as appropriate for each country – check http://www.research4life.org/institutions/ for R4L eligibility</a:t>
            </a:r>
          </a:p>
          <a:p>
            <a:endParaRPr lang="en-GB" baseline="0" dirty="0" smtClean="0"/>
          </a:p>
          <a:p>
            <a:r>
              <a:rPr lang="en-GB" baseline="0" dirty="0" smtClean="0"/>
              <a:t>Add a slide or move live to the consortium website if appropriate</a:t>
            </a:r>
            <a:endParaRPr lang="en-GB" dirty="0"/>
          </a:p>
        </p:txBody>
      </p:sp>
      <p:sp>
        <p:nvSpPr>
          <p:cNvPr id="5" name="Slide Number Placeholder 4"/>
          <p:cNvSpPr>
            <a:spLocks noGrp="1"/>
          </p:cNvSpPr>
          <p:nvPr>
            <p:ph type="sldNum" sz="quarter" idx="11"/>
          </p:nvPr>
        </p:nvSpPr>
        <p:spPr/>
        <p:txBody>
          <a:bodyPr/>
          <a:lstStyle/>
          <a:p>
            <a:fld id="{C623B231-3D70-2A4C-A0C2-A57463CF59EC}" type="slidenum">
              <a:rPr lang="en-US" smtClean="0"/>
              <a:t>15</a:t>
            </a:fld>
            <a:endParaRPr lang="en-US" dirty="0"/>
          </a:p>
        </p:txBody>
      </p:sp>
      <p:sp>
        <p:nvSpPr>
          <p:cNvPr id="6" name="Date Placeholder 5"/>
          <p:cNvSpPr>
            <a:spLocks noGrp="1"/>
          </p:cNvSpPr>
          <p:nvPr>
            <p:ph type="dt" idx="12"/>
          </p:nvPr>
        </p:nvSpPr>
        <p:spPr/>
        <p:txBody>
          <a:bodyPr/>
          <a:lstStyle/>
          <a:p>
            <a:fld id="{29C5620F-7F46-480A-BFAE-8FD6F8BAE641}" type="datetime3">
              <a:rPr lang="en-US" smtClean="0"/>
              <a:t>3 June 2014</a:t>
            </a:fld>
            <a:endParaRPr lang="en-US"/>
          </a:p>
        </p:txBody>
      </p:sp>
      <p:sp>
        <p:nvSpPr>
          <p:cNvPr id="8" name="Header Placeholder 4"/>
          <p:cNvSpPr>
            <a:spLocks noGrp="1"/>
          </p:cNvSpPr>
          <p:nvPr>
            <p:ph type="hdr" sz="quarter"/>
          </p:nvPr>
        </p:nvSpPr>
        <p:spPr>
          <a:xfrm>
            <a:off x="2" y="1"/>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a:p>
            <a:pPr eaLnBrk="1" hangingPunct="1"/>
            <a:r>
              <a:rPr lang="en-GB" altLang="en-GB" sz="800" dirty="0">
                <a:latin typeface="Arial" charset="0"/>
              </a:rPr>
              <a:t> </a:t>
            </a:r>
          </a:p>
        </p:txBody>
      </p:sp>
    </p:spTree>
    <p:extLst>
      <p:ext uri="{BB962C8B-B14F-4D97-AF65-F5344CB8AC3E}">
        <p14:creationId xmlns:p14="http://schemas.microsoft.com/office/powerpoint/2010/main" val="2895110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Legal issues raised in terms and conditions are commonly:</a:t>
            </a:r>
          </a:p>
          <a:p>
            <a:r>
              <a:rPr lang="en-GB" dirty="0"/>
              <a:t>"</a:t>
            </a:r>
            <a:r>
              <a:rPr lang="en-GB" b="1" dirty="0"/>
              <a:t>Authorized Users</a:t>
            </a:r>
            <a:r>
              <a:rPr lang="en-GB" dirty="0"/>
              <a:t>", defined as: employees, faculty, staff and students who are officially affiliated with the Subscribing Institution's library facilities; Remote access by authorized users via the subscribing institution’s proxy server is permitted.; may also include users from the general public (walk in users) who are permitted by the Subscribing Institution to access the Resources from designated terminals within the Subscribing Institution's IP site</a:t>
            </a:r>
            <a:r>
              <a:rPr lang="en-GB" dirty="0" smtClean="0"/>
              <a:t>.  Passwords must not be provided to anyone outside the </a:t>
            </a:r>
            <a:r>
              <a:rPr lang="en-GB" smtClean="0"/>
              <a:t>registered institution.</a:t>
            </a:r>
            <a:endParaRPr lang="en-GB" dirty="0"/>
          </a:p>
          <a:p>
            <a:pPr defTabSz="947531">
              <a:defRPr/>
            </a:pPr>
            <a:r>
              <a:rPr lang="en-GB" b="1" dirty="0"/>
              <a:t>Permitted use </a:t>
            </a:r>
            <a:r>
              <a:rPr lang="en-GB" dirty="0"/>
              <a:t>- download, save, or print text, search results or other information solely for the private use or research of the Authorized Users.</a:t>
            </a:r>
          </a:p>
          <a:p>
            <a:r>
              <a:rPr lang="en-GB" b="1" dirty="0" smtClean="0"/>
              <a:t>Prohibitions</a:t>
            </a:r>
          </a:p>
          <a:p>
            <a:r>
              <a:rPr lang="en-GB" dirty="0"/>
              <a:t>Altering, recompiling, systematic or programmatic copying, reselling, redistributing, publishing or re-publishing the resource content or any part thereof without explicit permission from the copyright holder is prohibited. </a:t>
            </a:r>
          </a:p>
          <a:p>
            <a:pPr defTabSz="914253" fontAlgn="base">
              <a:spcBef>
                <a:spcPct val="30000"/>
              </a:spcBef>
              <a:spcAft>
                <a:spcPct val="0"/>
              </a:spcAft>
              <a:defRPr/>
            </a:pPr>
            <a:r>
              <a:rPr lang="en-GB" dirty="0"/>
              <a:t>Systematic downloading, </a:t>
            </a:r>
            <a:r>
              <a:rPr lang="en-GB" dirty="0" smtClean="0"/>
              <a:t>p</a:t>
            </a:r>
            <a:r>
              <a:rPr lang="en-GB" sz="1000" dirty="0">
                <a:latin typeface="Arial" charset="0"/>
              </a:rPr>
              <a:t>rinting for profit-generating purposes </a:t>
            </a:r>
            <a:r>
              <a:rPr lang="en-GB" dirty="0" smtClean="0"/>
              <a:t>and/or </a:t>
            </a:r>
            <a:r>
              <a:rPr lang="en-GB" dirty="0"/>
              <a:t>the systematic making of electronic copies for transmission to non-subscribers or non-subscribing institutions are prohibited. </a:t>
            </a:r>
          </a:p>
          <a:p>
            <a:r>
              <a:rPr lang="en-GB" dirty="0"/>
              <a:t>Downloading of Resources or parts of Resources to form a persistent local archive is not allowed without the expressed written permission of the Publisher.</a:t>
            </a:r>
          </a:p>
          <a:p>
            <a:r>
              <a:rPr lang="en-GB" b="1" dirty="0"/>
              <a:t>Withdrawal of Resources or Parts of Resources</a:t>
            </a:r>
            <a:endParaRPr lang="en-GB" dirty="0"/>
          </a:p>
          <a:p>
            <a:r>
              <a:rPr lang="en-GB" dirty="0"/>
              <a:t>The Publisher reserves the right to withdraw from this Agreement any of the Resources or any part of any of the Resources in order to comply with any legal rule or court order, or if the Publisher is at risk of liability from the continued availability of the Item or part of it.</a:t>
            </a:r>
          </a:p>
          <a:p>
            <a:r>
              <a:rPr lang="en-GB" b="1" dirty="0"/>
              <a:t>Copyright</a:t>
            </a:r>
            <a:endParaRPr lang="en-GB" dirty="0"/>
          </a:p>
          <a:p>
            <a:r>
              <a:rPr lang="en-GB" dirty="0"/>
              <a:t>Copyright in the Publisher's Resources and their contents, including the abstracts, is vested in the Publisher, whose proprietary and publishing rights are protected under national and international law. Neither Authorized Users nor the Subscribing Institution shall have any proprietary right in any of the Resources by reason of their access to them.</a:t>
            </a:r>
          </a:p>
          <a:p>
            <a:endParaRPr lang="en-GB" dirty="0"/>
          </a:p>
        </p:txBody>
      </p:sp>
      <p:sp>
        <p:nvSpPr>
          <p:cNvPr id="4" name="Slide Number Placeholder 3"/>
          <p:cNvSpPr>
            <a:spLocks noGrp="1"/>
          </p:cNvSpPr>
          <p:nvPr>
            <p:ph type="sldNum" sz="quarter" idx="10"/>
          </p:nvPr>
        </p:nvSpPr>
        <p:spPr/>
        <p:txBody>
          <a:bodyPr/>
          <a:lstStyle/>
          <a:p>
            <a:fld id="{C7FE5866-1EA7-4F17-86FF-BB986DDE12D8}" type="slidenum">
              <a:rPr lang="en-GB" smtClean="0"/>
              <a:pPr/>
              <a:t>16</a:t>
            </a:fld>
            <a:endParaRPr lang="en-GB"/>
          </a:p>
        </p:txBody>
      </p:sp>
      <p:sp>
        <p:nvSpPr>
          <p:cNvPr id="6" name="Footer Placeholder 5"/>
          <p:cNvSpPr>
            <a:spLocks noGrp="1"/>
          </p:cNvSpPr>
          <p:nvPr>
            <p:ph type="ftr" sz="quarter" idx="12"/>
          </p:nvPr>
        </p:nvSpPr>
        <p:spPr/>
        <p:txBody>
          <a:bodyPr/>
          <a:lstStyle/>
          <a:p>
            <a:r>
              <a:rPr lang="en-GB" altLang="en-GB" smtClean="0"/>
              <a:t>This work is licensed under a Creative Commons Attribution-ShareAlike 3.0 Unported License. http://creativecommons.org/licenses/by-sa/3.0/</a:t>
            </a:r>
            <a:endParaRPr lang="en-GB" altLang="en-GB"/>
          </a:p>
        </p:txBody>
      </p:sp>
      <p:sp>
        <p:nvSpPr>
          <p:cNvPr id="7" name="Rectangle 8"/>
          <p:cNvSpPr>
            <a:spLocks noGrp="1" noChangeArrowheads="1"/>
          </p:cNvSpPr>
          <p:nvPr>
            <p:ph type="hdr" sz="quarter"/>
          </p:nvPr>
        </p:nvSpPr>
        <p:spPr>
          <a:xfrm>
            <a:off x="165796" y="142400"/>
            <a:ext cx="6616840" cy="45501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22" indent="-298817" eaLnBrk="0" hangingPunct="0">
              <a:defRPr sz="2500">
                <a:solidFill>
                  <a:schemeClr val="tx1"/>
                </a:solidFill>
                <a:latin typeface="Times New Roman" pitchFamily="18" charset="0"/>
              </a:defRPr>
            </a:lvl2pPr>
            <a:lvl3pPr marL="1195263" indent="-239052" eaLnBrk="0" hangingPunct="0">
              <a:defRPr sz="2500">
                <a:solidFill>
                  <a:schemeClr val="tx1"/>
                </a:solidFill>
                <a:latin typeface="Times New Roman" pitchFamily="18" charset="0"/>
              </a:defRPr>
            </a:lvl3pPr>
            <a:lvl4pPr marL="1673371" indent="-239052" eaLnBrk="0" hangingPunct="0">
              <a:defRPr sz="2500">
                <a:solidFill>
                  <a:schemeClr val="tx1"/>
                </a:solidFill>
                <a:latin typeface="Times New Roman" pitchFamily="18" charset="0"/>
              </a:defRPr>
            </a:lvl4pPr>
            <a:lvl5pPr marL="2151476" indent="-239052" eaLnBrk="0" hangingPunct="0">
              <a:defRPr sz="2500">
                <a:solidFill>
                  <a:schemeClr val="tx1"/>
                </a:solidFill>
                <a:latin typeface="Times New Roman" pitchFamily="18" charset="0"/>
              </a:defRPr>
            </a:lvl5pPr>
            <a:lvl6pPr marL="2629583" indent="-239052" eaLnBrk="0" fontAlgn="base" hangingPunct="0">
              <a:spcBef>
                <a:spcPct val="0"/>
              </a:spcBef>
              <a:spcAft>
                <a:spcPct val="0"/>
              </a:spcAft>
              <a:defRPr sz="2500">
                <a:solidFill>
                  <a:schemeClr val="tx1"/>
                </a:solidFill>
                <a:latin typeface="Times New Roman" pitchFamily="18" charset="0"/>
              </a:defRPr>
            </a:lvl6pPr>
            <a:lvl7pPr marL="3107689" indent="-239052" eaLnBrk="0" fontAlgn="base" hangingPunct="0">
              <a:spcBef>
                <a:spcPct val="0"/>
              </a:spcBef>
              <a:spcAft>
                <a:spcPct val="0"/>
              </a:spcAft>
              <a:defRPr sz="2500">
                <a:solidFill>
                  <a:schemeClr val="tx1"/>
                </a:solidFill>
                <a:latin typeface="Times New Roman" pitchFamily="18" charset="0"/>
              </a:defRPr>
            </a:lvl7pPr>
            <a:lvl8pPr marL="3585793" indent="-239052" eaLnBrk="0" fontAlgn="base" hangingPunct="0">
              <a:spcBef>
                <a:spcPct val="0"/>
              </a:spcBef>
              <a:spcAft>
                <a:spcPct val="0"/>
              </a:spcAft>
              <a:defRPr sz="2500">
                <a:solidFill>
                  <a:schemeClr val="tx1"/>
                </a:solidFill>
                <a:latin typeface="Times New Roman" pitchFamily="18" charset="0"/>
              </a:defRPr>
            </a:lvl8pPr>
            <a:lvl9pPr marL="4063901" indent="-239052"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2.1  Presentation – Access models and registration</a:t>
            </a:r>
          </a:p>
        </p:txBody>
      </p:sp>
    </p:spTree>
    <p:extLst>
      <p:ext uri="{BB962C8B-B14F-4D97-AF65-F5344CB8AC3E}">
        <p14:creationId xmlns:p14="http://schemas.microsoft.com/office/powerpoint/2010/main" val="1660591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On completion of this session participants will be able to:</a:t>
            </a:r>
          </a:p>
          <a:p>
            <a:pPr lvl="0"/>
            <a:r>
              <a:rPr lang="en-GB" dirty="0"/>
              <a:t>Identify what one needs to know before searching</a:t>
            </a:r>
          </a:p>
          <a:p>
            <a:pPr lvl="0"/>
            <a:r>
              <a:rPr lang="en-GB" dirty="0"/>
              <a:t>Determine the most likely sources of information</a:t>
            </a:r>
          </a:p>
          <a:p>
            <a:pPr lvl="0"/>
            <a:r>
              <a:rPr lang="en-GB" dirty="0"/>
              <a:t>Identify an appropriate and effective search strategy</a:t>
            </a:r>
          </a:p>
          <a:p>
            <a:pPr lvl="0"/>
            <a:r>
              <a:rPr lang="en-GB" dirty="0"/>
              <a:t>Evaluate different search strategies</a:t>
            </a:r>
          </a:p>
          <a:p>
            <a:pPr lvl="0"/>
            <a:r>
              <a:rPr lang="en-GB" dirty="0"/>
              <a:t>Develop and improve search strategies</a:t>
            </a:r>
          </a:p>
          <a:p>
            <a:endParaRPr lang="en-GB" dirty="0"/>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fld id="{BFB96618-DA0F-4665-A1DA-237686CE33C8}" type="slidenum">
              <a:rPr lang="en-GB" sz="1300"/>
              <a:pPr eaLnBrk="1" hangingPunct="1"/>
              <a:t>18</a:t>
            </a:fld>
            <a:endParaRPr lang="en-GB" sz="1300"/>
          </a:p>
        </p:txBody>
      </p:sp>
      <p:sp>
        <p:nvSpPr>
          <p:cNvPr id="922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
        <p:nvSpPr>
          <p:cNvPr id="922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700" dirty="0">
                <a:latin typeface="Arial" charset="0"/>
              </a:rPr>
              <a:t>This work is licensed under a Creative Commons Attribution-</a:t>
            </a:r>
            <a:r>
              <a:rPr lang="en-GB" altLang="en-GB" sz="700" dirty="0" err="1">
                <a:latin typeface="Arial" charset="0"/>
              </a:rPr>
              <a:t>ShareAlike</a:t>
            </a:r>
            <a:r>
              <a:rPr lang="en-GB" altLang="en-GB" sz="700" dirty="0">
                <a:latin typeface="Arial" charset="0"/>
              </a:rPr>
              <a:t> 3.0 </a:t>
            </a:r>
            <a:r>
              <a:rPr lang="en-GB" altLang="en-GB" sz="700" dirty="0" err="1">
                <a:latin typeface="Arial" charset="0"/>
              </a:rPr>
              <a:t>Unported</a:t>
            </a:r>
            <a:r>
              <a:rPr lang="en-GB" altLang="en-GB" sz="700" dirty="0">
                <a:latin typeface="Arial" charset="0"/>
              </a:rPr>
              <a:t> License. http://creativecommons.org/licenses/by-sa/3.0/ Last updated </a:t>
            </a:r>
            <a:fld id="{64104A5B-4AFD-44F0-8266-5A018907FB14}" type="datetime4">
              <a:rPr lang="en-GB" altLang="en-GB" sz="700">
                <a:latin typeface="Arial" charset="0"/>
              </a:rPr>
              <a:t>03 June 2014</a:t>
            </a:fld>
            <a:r>
              <a:rPr lang="en-GB" altLang="en-GB" sz="700" dirty="0">
                <a:latin typeface="Arial" charset="0"/>
              </a:rPr>
              <a:t> Page ‹#›</a:t>
            </a:r>
          </a:p>
        </p:txBody>
      </p:sp>
      <p:sp>
        <p:nvSpPr>
          <p:cNvPr id="2" name="Date Placeholder 1"/>
          <p:cNvSpPr>
            <a:spLocks noGrp="1"/>
          </p:cNvSpPr>
          <p:nvPr>
            <p:ph type="dt" idx="10"/>
          </p:nvPr>
        </p:nvSpPr>
        <p:spPr/>
        <p:txBody>
          <a:bodyPr/>
          <a:lstStyle/>
          <a:p>
            <a:fld id="{3E58EF5C-8D2C-471B-8743-6D3CCF7F5B43}" type="datetime3">
              <a:rPr lang="en-US" smtClean="0"/>
              <a:t>3 June 2014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smtClean="0"/>
              <a:t>This module is about searching in general, initially focused on general Web searching but the technique and principles apply to what ever e-resource / environment one is searching, so these apply to library e-resources that are the focus of the rest of the workshop.</a:t>
            </a:r>
          </a:p>
          <a:p>
            <a:endParaRPr lang="en-GB" altLang="en-US" dirty="0" smtClean="0"/>
          </a:p>
          <a:p>
            <a:r>
              <a:rPr lang="en-GB" altLang="en-US" dirty="0"/>
              <a:t>Learning objectives</a:t>
            </a:r>
          </a:p>
          <a:p>
            <a:r>
              <a:rPr lang="en-GB" altLang="en-US" dirty="0"/>
              <a:t>Identify what you need to know before you start searching</a:t>
            </a:r>
          </a:p>
          <a:p>
            <a:r>
              <a:rPr lang="en-GB" altLang="en-US" dirty="0"/>
              <a:t>Review the importance of knowing what you are searching</a:t>
            </a:r>
          </a:p>
          <a:p>
            <a:r>
              <a:rPr lang="en-GB" altLang="en-US" dirty="0"/>
              <a:t>Identify an appropriate and effective search strategy</a:t>
            </a:r>
          </a:p>
          <a:p>
            <a:r>
              <a:rPr lang="en-GB" altLang="en-US" dirty="0"/>
              <a:t>Evaluate different search strategies</a:t>
            </a:r>
          </a:p>
          <a:p>
            <a:r>
              <a:rPr lang="en-GB" altLang="en-US" dirty="0"/>
              <a:t>Practise and use personally appropriate search strategies</a:t>
            </a:r>
          </a:p>
          <a:p>
            <a:endParaRPr lang="en-GB" altLang="en-US" dirty="0" smtClean="0"/>
          </a:p>
        </p:txBody>
      </p:sp>
      <p:sp>
        <p:nvSpPr>
          <p:cNvPr id="4" name="Slide Number Placeholder 3"/>
          <p:cNvSpPr>
            <a:spLocks noGrp="1"/>
          </p:cNvSpPr>
          <p:nvPr>
            <p:ph type="sldNum" sz="quarter" idx="10"/>
          </p:nvPr>
        </p:nvSpPr>
        <p:spPr/>
        <p:txBody>
          <a:bodyPr/>
          <a:lstStyle/>
          <a:p>
            <a:fld id="{C623B231-3D70-2A4C-A0C2-A57463CF59EC}" type="slidenum">
              <a:rPr lang="en-US" smtClean="0"/>
              <a:pPr/>
              <a:t>19</a:t>
            </a:fld>
            <a:endParaRPr lang="en-US" dirty="0"/>
          </a:p>
        </p:txBody>
      </p:sp>
      <p:sp>
        <p:nvSpPr>
          <p:cNvPr id="5" name="Date Placeholder 4"/>
          <p:cNvSpPr>
            <a:spLocks noGrp="1"/>
          </p:cNvSpPr>
          <p:nvPr>
            <p:ph type="dt" idx="11"/>
          </p:nvPr>
        </p:nvSpPr>
        <p:spPr/>
        <p:txBody>
          <a:bodyPr/>
          <a:lstStyle/>
          <a:p>
            <a:fld id="{E0D73758-4908-4320-816D-612E89F06E2C}" type="datetime3">
              <a:rPr lang="en-US" smtClean="0"/>
              <a:t>3 June 2014</a:t>
            </a:fld>
            <a:endParaRPr lang="en-US"/>
          </a:p>
        </p:txBody>
      </p:sp>
      <p:sp>
        <p:nvSpPr>
          <p:cNvPr id="10"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4204928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en-US" dirty="0" smtClean="0"/>
              <a:t>The purpose of thinking about your topic before you start searching is to  </a:t>
            </a:r>
            <a:r>
              <a:rPr lang="en-US" altLang="en-US" b="1" dirty="0" smtClean="0"/>
              <a:t>determine what terms to search for</a:t>
            </a:r>
            <a:r>
              <a:rPr lang="en-US" altLang="en-US" dirty="0" smtClean="0"/>
              <a:t> and </a:t>
            </a:r>
            <a:r>
              <a:rPr lang="en-US" altLang="en-US" b="1" dirty="0" smtClean="0"/>
              <a:t>what features you need</a:t>
            </a:r>
            <a:r>
              <a:rPr lang="en-US" altLang="en-US" dirty="0" smtClean="0"/>
              <a:t> to search successfully. </a:t>
            </a:r>
            <a:endParaRPr lang="en-US" alt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24</a:t>
            </a:fld>
            <a:endParaRPr lang="en-US" dirty="0"/>
          </a:p>
        </p:txBody>
      </p:sp>
      <p:sp>
        <p:nvSpPr>
          <p:cNvPr id="5" name="Date Placeholder 4"/>
          <p:cNvSpPr>
            <a:spLocks noGrp="1"/>
          </p:cNvSpPr>
          <p:nvPr>
            <p:ph type="dt" idx="11"/>
          </p:nvPr>
        </p:nvSpPr>
        <p:spPr/>
        <p:txBody>
          <a:bodyPr/>
          <a:lstStyle/>
          <a:p>
            <a:fld id="{16D9855E-B54C-47DE-A518-72544D851B0B}"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 Sexual violence</a:t>
            </a:r>
            <a:r>
              <a:rPr lang="en-US" baseline="0" dirty="0" smtClean="0"/>
              <a:t> in armed conflicts in Africa (or in Kenya or in Western Kenya)</a:t>
            </a:r>
          </a:p>
          <a:p>
            <a:endParaRPr lang="en-US" baseline="0" dirty="0" smtClean="0"/>
          </a:p>
        </p:txBody>
      </p:sp>
      <p:sp>
        <p:nvSpPr>
          <p:cNvPr id="4" name="Slide Number Placeholder 3"/>
          <p:cNvSpPr>
            <a:spLocks noGrp="1"/>
          </p:cNvSpPr>
          <p:nvPr>
            <p:ph type="sldNum" sz="quarter" idx="10"/>
          </p:nvPr>
        </p:nvSpPr>
        <p:spPr/>
        <p:txBody>
          <a:bodyPr/>
          <a:lstStyle/>
          <a:p>
            <a:fld id="{C623B231-3D70-2A4C-A0C2-A57463CF59EC}" type="slidenum">
              <a:rPr lang="en-US" smtClean="0"/>
              <a:pPr/>
              <a:t>25</a:t>
            </a:fld>
            <a:endParaRPr lang="en-US" dirty="0"/>
          </a:p>
        </p:txBody>
      </p:sp>
      <p:sp>
        <p:nvSpPr>
          <p:cNvPr id="5" name="Date Placeholder 4"/>
          <p:cNvSpPr>
            <a:spLocks noGrp="1"/>
          </p:cNvSpPr>
          <p:nvPr>
            <p:ph type="dt" idx="11"/>
          </p:nvPr>
        </p:nvSpPr>
        <p:spPr/>
        <p:txBody>
          <a:bodyPr/>
          <a:lstStyle/>
          <a:p>
            <a:fld id="{1642C99A-53E2-4668-A2FE-60CE888B37C1}"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9325" indent="-179325">
              <a:buFontTx/>
              <a:buChar char="-"/>
            </a:pPr>
            <a:r>
              <a:rPr lang="en-US" dirty="0" smtClean="0"/>
              <a:t>Allow participants to add more</a:t>
            </a:r>
            <a:r>
              <a:rPr lang="en-US" baseline="0" dirty="0" smtClean="0"/>
              <a:t> related terms where possible</a:t>
            </a:r>
          </a:p>
          <a:p>
            <a:pPr marL="179325" indent="-179325">
              <a:buFontTx/>
              <a:buChar char="-"/>
            </a:pPr>
            <a:endParaRPr lang="en-US" baseline="0" dirty="0" smtClean="0"/>
          </a:p>
          <a:p>
            <a:endParaRPr lang="en-US" dirty="0" smtClean="0"/>
          </a:p>
          <a:p>
            <a:pPr marL="179325" indent="-179325">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26</a:t>
            </a:fld>
            <a:endParaRPr lang="en-US" dirty="0"/>
          </a:p>
        </p:txBody>
      </p:sp>
      <p:sp>
        <p:nvSpPr>
          <p:cNvPr id="5" name="Date Placeholder 4"/>
          <p:cNvSpPr>
            <a:spLocks noGrp="1"/>
          </p:cNvSpPr>
          <p:nvPr>
            <p:ph type="dt" idx="11"/>
          </p:nvPr>
        </p:nvSpPr>
        <p:spPr/>
        <p:txBody>
          <a:bodyPr/>
          <a:lstStyle/>
          <a:p>
            <a:fld id="{7C2D25C4-DDF0-42A2-8629-3E0EEF894B17}"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nSpc>
                <a:spcPct val="80000"/>
              </a:lnSpc>
            </a:pPr>
            <a:r>
              <a:rPr lang="en-US" altLang="en-US" sz="1700" dirty="0"/>
              <a:t>What UNIQUE WORDS, DISTINCTIVE NAMES, ABBREVIATIONS, or ACRONYMS are associated with your topic?</a:t>
            </a:r>
          </a:p>
          <a:p>
            <a:pPr lvl="1">
              <a:lnSpc>
                <a:spcPct val="80000"/>
              </a:lnSpc>
            </a:pPr>
            <a:r>
              <a:rPr lang="en-US" altLang="en-US" sz="1700" dirty="0"/>
              <a:t>Do any of the words to describe your topic belong in phrases or strings - together in a certain order, like a cliché?</a:t>
            </a:r>
          </a:p>
          <a:p>
            <a:pPr lvl="1">
              <a:lnSpc>
                <a:spcPct val="80000"/>
              </a:lnSpc>
            </a:pPr>
            <a:r>
              <a:rPr lang="en-US" altLang="en-US" sz="1700" dirty="0"/>
              <a:t>Can you think of synonyms, variant spellings, or equivalent terms you would also accept in relevant documents?</a:t>
            </a:r>
          </a:p>
          <a:p>
            <a:pPr lvl="1">
              <a:lnSpc>
                <a:spcPct val="80000"/>
              </a:lnSpc>
            </a:pPr>
            <a:r>
              <a:rPr lang="en-US" altLang="en-US" sz="1700" dirty="0"/>
              <a:t>Can you think of any extraneous or irrelevant documents these words might pick up?</a:t>
            </a:r>
          </a:p>
          <a:p>
            <a:pPr lvl="1">
              <a:lnSpc>
                <a:spcPct val="80000"/>
              </a:lnSpc>
            </a:pPr>
            <a:r>
              <a:rPr lang="en-US" altLang="en-US" sz="1700" dirty="0"/>
              <a:t>What BROADER terms could your topic be covered by?</a:t>
            </a:r>
            <a:endParaRPr lang="en-GB" altLang="en-US" sz="1700" dirty="0"/>
          </a:p>
          <a:p>
            <a:endParaRPr lang="en-GB"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27</a:t>
            </a:fld>
            <a:endParaRPr lang="en-US" dirty="0"/>
          </a:p>
        </p:txBody>
      </p:sp>
      <p:sp>
        <p:nvSpPr>
          <p:cNvPr id="5" name="Date Placeholder 4"/>
          <p:cNvSpPr>
            <a:spLocks noGrp="1"/>
          </p:cNvSpPr>
          <p:nvPr>
            <p:ph type="dt" idx="11"/>
          </p:nvPr>
        </p:nvSpPr>
        <p:spPr/>
        <p:txBody>
          <a:bodyPr/>
          <a:lstStyle/>
          <a:p>
            <a:fld id="{44A3A95C-F8E7-484F-9C43-732CE308B1C0}"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834091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Grp="1" noChangeArrowheads="1"/>
          </p:cNvSpPr>
          <p:nvPr>
            <p:ph type="hdr" sz="quarter"/>
          </p:nvPr>
        </p:nvSpPr>
        <p:spPr>
          <a:xfrm>
            <a:off x="162387" y="255866"/>
            <a:ext cx="3076363" cy="5117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charset="0"/>
              </a:defRPr>
            </a:lvl1pPr>
            <a:lvl2pPr marL="804522" indent="-309431" eaLnBrk="0" hangingPunct="0">
              <a:defRPr sz="2600">
                <a:solidFill>
                  <a:schemeClr val="tx1"/>
                </a:solidFill>
                <a:latin typeface="Times New Roman" charset="0"/>
              </a:defRPr>
            </a:lvl2pPr>
            <a:lvl3pPr marL="1237729" indent="-247546" eaLnBrk="0" hangingPunct="0">
              <a:defRPr sz="2600">
                <a:solidFill>
                  <a:schemeClr val="tx1"/>
                </a:solidFill>
                <a:latin typeface="Times New Roman" charset="0"/>
              </a:defRPr>
            </a:lvl3pPr>
            <a:lvl4pPr marL="1732820" indent="-247546" eaLnBrk="0" hangingPunct="0">
              <a:defRPr sz="2600">
                <a:solidFill>
                  <a:schemeClr val="tx1"/>
                </a:solidFill>
                <a:latin typeface="Times New Roman" charset="0"/>
              </a:defRPr>
            </a:lvl4pPr>
            <a:lvl5pPr marL="2227910" indent="-247546" eaLnBrk="0" hangingPunct="0">
              <a:defRPr sz="2600">
                <a:solidFill>
                  <a:schemeClr val="tx1"/>
                </a:solidFill>
                <a:latin typeface="Times New Roman" charset="0"/>
              </a:defRPr>
            </a:lvl5pPr>
            <a:lvl6pPr marL="2723000" indent="-247546" eaLnBrk="0" fontAlgn="base" hangingPunct="0">
              <a:spcBef>
                <a:spcPct val="0"/>
              </a:spcBef>
              <a:spcAft>
                <a:spcPct val="0"/>
              </a:spcAft>
              <a:defRPr sz="2600">
                <a:solidFill>
                  <a:schemeClr val="tx1"/>
                </a:solidFill>
                <a:latin typeface="Times New Roman" charset="0"/>
              </a:defRPr>
            </a:lvl6pPr>
            <a:lvl7pPr marL="3218092" indent="-247546" eaLnBrk="0" fontAlgn="base" hangingPunct="0">
              <a:spcBef>
                <a:spcPct val="0"/>
              </a:spcBef>
              <a:spcAft>
                <a:spcPct val="0"/>
              </a:spcAft>
              <a:defRPr sz="2600">
                <a:solidFill>
                  <a:schemeClr val="tx1"/>
                </a:solidFill>
                <a:latin typeface="Times New Roman" charset="0"/>
              </a:defRPr>
            </a:lvl7pPr>
            <a:lvl8pPr marL="3713183" indent="-247546" eaLnBrk="0" fontAlgn="base" hangingPunct="0">
              <a:spcBef>
                <a:spcPct val="0"/>
              </a:spcBef>
              <a:spcAft>
                <a:spcPct val="0"/>
              </a:spcAft>
              <a:defRPr sz="2600">
                <a:solidFill>
                  <a:schemeClr val="tx1"/>
                </a:solidFill>
                <a:latin typeface="Times New Roman" charset="0"/>
              </a:defRPr>
            </a:lvl8pPr>
            <a:lvl9pPr marL="4208274" indent="-247546" eaLnBrk="0" fontAlgn="base" hangingPunct="0">
              <a:spcBef>
                <a:spcPct val="0"/>
              </a:spcBef>
              <a:spcAft>
                <a:spcPct val="0"/>
              </a:spcAft>
              <a:defRPr sz="2600">
                <a:solidFill>
                  <a:schemeClr val="tx1"/>
                </a:solidFill>
                <a:latin typeface="Times New Roman" charset="0"/>
              </a:defRPr>
            </a:lvl9pPr>
          </a:lstStyle>
          <a:p>
            <a:pPr eaLnBrk="1" hangingPunct="1"/>
            <a:r>
              <a:rPr lang="en-GB" altLang="en-GB" sz="900" dirty="0">
                <a:latin typeface="Arial" charset="0"/>
              </a:rPr>
              <a:t>1.1. Introduction to e-resources management</a:t>
            </a:r>
          </a:p>
        </p:txBody>
      </p:sp>
      <p:sp>
        <p:nvSpPr>
          <p:cNvPr id="19460" name="Rectangle 2"/>
          <p:cNvSpPr>
            <a:spLocks noGrp="1" noRot="1" noChangeAspect="1" noChangeArrowheads="1" noTextEdit="1"/>
          </p:cNvSpPr>
          <p:nvPr>
            <p:ph type="sldImg"/>
          </p:nvPr>
        </p:nvSpPr>
        <p:spPr>
          <a:ln/>
        </p:spPr>
      </p:sp>
      <p:sp>
        <p:nvSpPr>
          <p:cNvPr id="1946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Workshop</a:t>
            </a:r>
            <a:r>
              <a:rPr lang="en-US" altLang="en-US" baseline="0" dirty="0" smtClean="0"/>
              <a:t> will focus on </a:t>
            </a:r>
            <a:r>
              <a:rPr lang="en-US" altLang="en-US" b="1" baseline="0" dirty="0" smtClean="0"/>
              <a:t>library material </a:t>
            </a:r>
            <a:r>
              <a:rPr lang="en-US" altLang="en-US" baseline="0" dirty="0" smtClean="0"/>
              <a:t>– implying research value, peer reviewed</a:t>
            </a:r>
          </a:p>
          <a:p>
            <a:pPr eaLnBrk="1" hangingPunct="1"/>
            <a:endParaRPr lang="en-US" altLang="en-US" baseline="0" dirty="0" smtClean="0"/>
          </a:p>
          <a:p>
            <a:pPr eaLnBrk="1" hangingPunct="1"/>
            <a:r>
              <a:rPr lang="en-US" altLang="en-US" baseline="0" dirty="0" smtClean="0"/>
              <a:t>For simplicity, we’ll normally be referring to e-resources</a:t>
            </a:r>
            <a:endParaRPr lang="en-US" altLang="en-US" dirty="0" smtClean="0"/>
          </a:p>
          <a:p>
            <a:pPr eaLnBrk="1" hangingPunct="1"/>
            <a:endParaRPr lang="en-US" altLang="en-US" dirty="0" smtClean="0"/>
          </a:p>
          <a:p>
            <a:pPr eaLnBrk="1" hangingPunct="1"/>
            <a:r>
              <a:rPr lang="en-US" altLang="en-US" dirty="0" smtClean="0"/>
              <a:t>Electronic format – online, DVD, CD, even</a:t>
            </a:r>
            <a:r>
              <a:rPr lang="en-US" altLang="en-US" baseline="0" dirty="0" smtClean="0"/>
              <a:t> just on local network</a:t>
            </a:r>
          </a:p>
          <a:p>
            <a:pPr eaLnBrk="1" hangingPunct="1"/>
            <a:r>
              <a:rPr lang="en-US" altLang="en-US" baseline="0" dirty="0" smtClean="0"/>
              <a:t>Could be</a:t>
            </a:r>
            <a:br>
              <a:rPr lang="en-US" altLang="en-US" baseline="0" dirty="0" smtClean="0"/>
            </a:br>
            <a:r>
              <a:rPr lang="en-US" altLang="en-US" baseline="0" dirty="0" smtClean="0"/>
              <a:t>Print version converted to electronic – </a:t>
            </a:r>
            <a:r>
              <a:rPr lang="en-US" altLang="en-US" baseline="0" dirty="0" err="1" smtClean="0"/>
              <a:t>digitisation</a:t>
            </a:r>
            <a:r>
              <a:rPr lang="en-US" altLang="en-US" baseline="0" dirty="0" smtClean="0"/>
              <a:t> projects</a:t>
            </a:r>
          </a:p>
          <a:p>
            <a:pPr eaLnBrk="1" hangingPunct="1"/>
            <a:r>
              <a:rPr lang="en-US" altLang="en-US" baseline="0" dirty="0" smtClean="0"/>
              <a:t>Electronic document which will also be printed</a:t>
            </a:r>
          </a:p>
          <a:p>
            <a:pPr eaLnBrk="1" hangingPunct="1"/>
            <a:r>
              <a:rPr lang="en-US" altLang="en-US" baseline="0" dirty="0" smtClean="0"/>
              <a:t>Electronic only – “born digital”</a:t>
            </a:r>
            <a:endParaRPr lang="en-US" altLang="en-US" dirty="0" smtClean="0"/>
          </a:p>
        </p:txBody>
      </p:sp>
      <p:sp>
        <p:nvSpPr>
          <p:cNvPr id="2" name="Date Placeholder 1"/>
          <p:cNvSpPr>
            <a:spLocks noGrp="1"/>
          </p:cNvSpPr>
          <p:nvPr>
            <p:ph type="dt" idx="10"/>
          </p:nvPr>
        </p:nvSpPr>
        <p:spPr/>
        <p:txBody>
          <a:bodyPr/>
          <a:lstStyle/>
          <a:p>
            <a:fld id="{CF42A359-8697-4E43-ACB0-C666ED9152F8}" type="datetime3">
              <a:rPr lang="en-US" smtClean="0"/>
              <a:t>3 June 2014</a:t>
            </a:fld>
            <a:endParaRPr lang="en-US"/>
          </a:p>
        </p:txBody>
      </p:sp>
      <p:sp>
        <p:nvSpPr>
          <p:cNvPr id="3" name="Footer Placeholder 2"/>
          <p:cNvSpPr>
            <a:spLocks noGrp="1"/>
          </p:cNvSpPr>
          <p:nvPr>
            <p:ph type="ftr" sz="quarter" idx="11"/>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to be</a:t>
            </a:r>
            <a:r>
              <a:rPr lang="en-US" baseline="0" dirty="0" smtClean="0"/>
              <a:t> able to identify the right place to search</a:t>
            </a:r>
          </a:p>
          <a:p>
            <a:endParaRPr lang="en-US" baseline="0" dirty="0" smtClean="0"/>
          </a:p>
          <a:p>
            <a:pPr marL="0" lvl="1" defTabSz="478200">
              <a:defRPr/>
            </a:pPr>
            <a:r>
              <a:rPr lang="en-US" altLang="en-US" sz="1700" dirty="0"/>
              <a:t>Can you think of societies, organizations, or groups that might have information on your subject via their pages?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28</a:t>
            </a:fld>
            <a:endParaRPr lang="en-US" dirty="0"/>
          </a:p>
        </p:txBody>
      </p:sp>
      <p:sp>
        <p:nvSpPr>
          <p:cNvPr id="5" name="Date Placeholder 4"/>
          <p:cNvSpPr>
            <a:spLocks noGrp="1"/>
          </p:cNvSpPr>
          <p:nvPr>
            <p:ph type="dt" idx="11"/>
          </p:nvPr>
        </p:nvSpPr>
        <p:spPr/>
        <p:txBody>
          <a:bodyPr/>
          <a:lstStyle/>
          <a:p>
            <a:fld id="{A8D6C579-899A-4836-ADC8-53780C40F90E}"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plunging</a:t>
            </a:r>
            <a:r>
              <a:rPr lang="en-US" baseline="0" dirty="0" smtClean="0"/>
              <a:t> in could bring up too many results, so need to develop means to refine your search</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29</a:t>
            </a:fld>
            <a:endParaRPr lang="en-US" dirty="0"/>
          </a:p>
        </p:txBody>
      </p:sp>
      <p:sp>
        <p:nvSpPr>
          <p:cNvPr id="5" name="Date Placeholder 4"/>
          <p:cNvSpPr>
            <a:spLocks noGrp="1"/>
          </p:cNvSpPr>
          <p:nvPr>
            <p:ph type="dt" idx="11"/>
          </p:nvPr>
        </p:nvSpPr>
        <p:spPr/>
        <p:txBody>
          <a:bodyPr/>
          <a:lstStyle/>
          <a:p>
            <a:fld id="{BDAE280C-9286-4687-96E2-EA22DAAC7F53}"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a:t>
            </a:r>
            <a:r>
              <a:rPr lang="en-US" baseline="0" dirty="0" smtClean="0"/>
              <a:t>times the best result is just a single answer to a question so just a few results which answer this are OK – Checking of a fact - Is the UN assisting in preventing sexual violence in Kenya?</a:t>
            </a:r>
          </a:p>
          <a:p>
            <a:r>
              <a:rPr lang="en-US" baseline="0" dirty="0" smtClean="0"/>
              <a:t>Sometimes you want a few specific articles - commissioned research on how the response to sexual violence in Kenya compares with Sierra Leone</a:t>
            </a:r>
          </a:p>
          <a:p>
            <a:r>
              <a:rPr lang="en-US" baseline="0" dirty="0" smtClean="0"/>
              <a:t>Sometimes you want a lot of general articles – a student preparing an assignment for a politics course</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30</a:t>
            </a:fld>
            <a:endParaRPr lang="en-US" dirty="0"/>
          </a:p>
        </p:txBody>
      </p:sp>
      <p:sp>
        <p:nvSpPr>
          <p:cNvPr id="5" name="Date Placeholder 4"/>
          <p:cNvSpPr>
            <a:spLocks noGrp="1"/>
          </p:cNvSpPr>
          <p:nvPr>
            <p:ph type="dt" idx="11"/>
          </p:nvPr>
        </p:nvSpPr>
        <p:spPr/>
        <p:txBody>
          <a:bodyPr/>
          <a:lstStyle/>
          <a:p>
            <a:fld id="{12209565-B409-45AB-8731-6E7A177EFF43}"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31</a:t>
            </a:fld>
            <a:endParaRPr lang="en-US" dirty="0"/>
          </a:p>
        </p:txBody>
      </p:sp>
      <p:sp>
        <p:nvSpPr>
          <p:cNvPr id="5" name="Date Placeholder 4"/>
          <p:cNvSpPr>
            <a:spLocks noGrp="1"/>
          </p:cNvSpPr>
          <p:nvPr>
            <p:ph type="dt" idx="11"/>
          </p:nvPr>
        </p:nvSpPr>
        <p:spPr/>
        <p:txBody>
          <a:bodyPr/>
          <a:lstStyle/>
          <a:p>
            <a:fld id="{EC402EA4-F250-41B5-AC93-6FFC6011E520}"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25748385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623B231-3D70-2A4C-A0C2-A57463CF59EC}" type="slidenum">
              <a:rPr lang="en-US" smtClean="0"/>
              <a:pPr/>
              <a:t>34</a:t>
            </a:fld>
            <a:endParaRPr lang="en-US" dirty="0"/>
          </a:p>
        </p:txBody>
      </p:sp>
      <p:sp>
        <p:nvSpPr>
          <p:cNvPr id="5" name="Date Placeholder 4"/>
          <p:cNvSpPr>
            <a:spLocks noGrp="1"/>
          </p:cNvSpPr>
          <p:nvPr>
            <p:ph type="dt" idx="11"/>
          </p:nvPr>
        </p:nvSpPr>
        <p:spPr/>
        <p:txBody>
          <a:bodyPr/>
          <a:lstStyle/>
          <a:p>
            <a:fld id="{F579A875-7AF7-4370-8524-5E7BAF8C3849}"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2120232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9325" indent="-179325">
              <a:buFontTx/>
              <a:buChar char="-"/>
            </a:pPr>
            <a:r>
              <a:rPr lang="en-US" dirty="0" smtClean="0"/>
              <a:t>Test participants to ensure they have grasped the</a:t>
            </a:r>
            <a:r>
              <a:rPr lang="en-US" baseline="0" dirty="0" smtClean="0"/>
              <a:t> meaning of the 3 terms. </a:t>
            </a:r>
          </a:p>
          <a:p>
            <a:pPr marL="179325" indent="-179325">
              <a:buFontTx/>
              <a:buChar char="-"/>
            </a:pPr>
            <a:r>
              <a:rPr lang="en-US" baseline="0" dirty="0" smtClean="0"/>
              <a:t>Which of the above produces most documents? (or)</a:t>
            </a:r>
          </a:p>
          <a:p>
            <a:pPr marL="179325" indent="-179325">
              <a:buFontTx/>
              <a:buChar char="-"/>
            </a:pPr>
            <a:r>
              <a:rPr lang="en-US" baseline="0" dirty="0" smtClean="0"/>
              <a:t>Which produces least? (and)</a:t>
            </a:r>
          </a:p>
          <a:p>
            <a:pPr marL="179325" indent="-179325">
              <a:buFontTx/>
              <a:buChar char="-"/>
            </a:pPr>
            <a:r>
              <a:rPr lang="en-US" baseline="0" dirty="0" smtClean="0"/>
              <a:t>Which one carries a risk of losing useful documents?</a:t>
            </a:r>
          </a:p>
          <a:p>
            <a:pPr marL="179325" indent="-179325">
              <a:buFontTx/>
              <a:buChar char="-"/>
            </a:pPr>
            <a:endParaRPr lang="en-US" baseline="0" dirty="0" smtClean="0"/>
          </a:p>
          <a:p>
            <a:pPr marL="179325" indent="-179325">
              <a:buFontTx/>
              <a:buChar char="-"/>
            </a:pPr>
            <a:r>
              <a:rPr lang="en-US" baseline="0" dirty="0" smtClean="0"/>
              <a:t>Facilitator might like to have some more examples if the participants are confused by this.</a:t>
            </a: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35</a:t>
            </a:fld>
            <a:endParaRPr lang="en-US" dirty="0"/>
          </a:p>
        </p:txBody>
      </p:sp>
      <p:sp>
        <p:nvSpPr>
          <p:cNvPr id="5" name="Date Placeholder 4"/>
          <p:cNvSpPr>
            <a:spLocks noGrp="1"/>
          </p:cNvSpPr>
          <p:nvPr>
            <p:ph type="dt" idx="11"/>
          </p:nvPr>
        </p:nvSpPr>
        <p:spPr/>
        <p:txBody>
          <a:bodyPr/>
          <a:lstStyle/>
          <a:p>
            <a:fld id="{73827B6B-D0BC-47FF-9431-92F98AB18573}"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Computers are machines</a:t>
            </a:r>
            <a:r>
              <a:rPr lang="en-US" baseline="0" dirty="0" smtClean="0"/>
              <a:t> and cannot reason. A search using plural e.g. Economics will not retrieve documents with singular e.g. economic development</a:t>
            </a: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36</a:t>
            </a:fld>
            <a:endParaRPr lang="en-US" dirty="0"/>
          </a:p>
        </p:txBody>
      </p:sp>
      <p:sp>
        <p:nvSpPr>
          <p:cNvPr id="5" name="Date Placeholder 4"/>
          <p:cNvSpPr>
            <a:spLocks noGrp="1"/>
          </p:cNvSpPr>
          <p:nvPr>
            <p:ph type="dt" idx="11"/>
          </p:nvPr>
        </p:nvSpPr>
        <p:spPr/>
        <p:txBody>
          <a:bodyPr/>
          <a:lstStyle/>
          <a:p>
            <a:fld id="{D9F4E64C-14AB-4C8F-BA04-BC32B96225E0}"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9325" indent="-179325" defTabSz="478200">
              <a:buFontTx/>
              <a:buChar char="-"/>
              <a:defRPr/>
            </a:pPr>
            <a:r>
              <a:rPr lang="en-US" baseline="0" dirty="0" smtClean="0"/>
              <a:t>NB Very few unrelated terms start “econ” so also use another example to ensure</a:t>
            </a:r>
            <a:r>
              <a:rPr lang="en-US" dirty="0" smtClean="0"/>
              <a:t> that participants </a:t>
            </a:r>
            <a:r>
              <a:rPr lang="en-US" baseline="0" dirty="0" smtClean="0"/>
              <a:t>have grasped the difference</a:t>
            </a:r>
          </a:p>
          <a:p>
            <a:pPr marL="179325" indent="-179325">
              <a:buFontTx/>
              <a:buChar char="-"/>
            </a:pPr>
            <a:r>
              <a:rPr lang="en-US" baseline="0" dirty="0" smtClean="0"/>
              <a:t>Need to be careful where you truncate – where would be best place to truncate a search for librarianship and library science?  What would happen if you truncate too early?</a:t>
            </a: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pPr/>
              <a:t>37</a:t>
            </a:fld>
            <a:endParaRPr lang="en-US" dirty="0"/>
          </a:p>
        </p:txBody>
      </p:sp>
      <p:sp>
        <p:nvSpPr>
          <p:cNvPr id="5" name="Date Placeholder 4"/>
          <p:cNvSpPr>
            <a:spLocks noGrp="1"/>
          </p:cNvSpPr>
          <p:nvPr>
            <p:ph type="dt" idx="11"/>
          </p:nvPr>
        </p:nvSpPr>
        <p:spPr/>
        <p:txBody>
          <a:bodyPr/>
          <a:lstStyle/>
          <a:p>
            <a:fld id="{FC663EA8-B176-455A-8496-0297DDB62F59}"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specify if your chosen search term</a:t>
            </a:r>
            <a:r>
              <a:rPr lang="en-GB" baseline="0" dirty="0" smtClean="0"/>
              <a:t> should appear in any field</a:t>
            </a:r>
          </a:p>
          <a:p>
            <a:r>
              <a:rPr lang="en-GB" baseline="0" dirty="0" smtClean="0"/>
              <a:t>For example “Farmer” can be a surname so if you want articles by someone called “Farmer” you could get a lot of irrelevant items if you can’t specify that it is a name</a:t>
            </a:r>
            <a:endParaRPr lang="en-GB" dirty="0"/>
          </a:p>
        </p:txBody>
      </p:sp>
      <p:sp>
        <p:nvSpPr>
          <p:cNvPr id="5" name="Date Placeholder 4"/>
          <p:cNvSpPr>
            <a:spLocks noGrp="1"/>
          </p:cNvSpPr>
          <p:nvPr>
            <p:ph type="dt" idx="11"/>
          </p:nvPr>
        </p:nvSpPr>
        <p:spPr/>
        <p:txBody>
          <a:bodyPr/>
          <a:lstStyle/>
          <a:p>
            <a:fld id="{445B6254-F985-42FF-8924-FB96CF2CCB02}" type="datetime3">
              <a:rPr lang="en-US" smtClean="0"/>
              <a:t>3 June 2014</a:t>
            </a:fld>
            <a:endParaRPr lang="en-US"/>
          </a:p>
        </p:txBody>
      </p:sp>
      <p:sp>
        <p:nvSpPr>
          <p:cNvPr id="7" name="Slide Number Placeholder 6"/>
          <p:cNvSpPr>
            <a:spLocks noGrp="1"/>
          </p:cNvSpPr>
          <p:nvPr>
            <p:ph type="sldNum" sz="quarter" idx="13"/>
          </p:nvPr>
        </p:nvSpPr>
        <p:spPr/>
        <p:txBody>
          <a:bodyPr/>
          <a:lstStyle/>
          <a:p>
            <a:fld id="{C623B231-3D70-2A4C-A0C2-A57463CF59EC}" type="slidenum">
              <a:rPr lang="en-US" smtClean="0"/>
              <a:pPr/>
              <a:t>38</a:t>
            </a:fld>
            <a:endParaRPr lang="en-US" dirty="0"/>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40825479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Wiley advanced</a:t>
            </a:r>
            <a:r>
              <a:rPr lang="en-GB" baseline="0" dirty="0" smtClean="0"/>
              <a:t> search fields (representative of many resources)</a:t>
            </a:r>
          </a:p>
          <a:p>
            <a:r>
              <a:rPr lang="en-GB" dirty="0" smtClean="0"/>
              <a:t>DOI =</a:t>
            </a:r>
            <a:r>
              <a:rPr lang="en-GB" baseline="0" dirty="0" smtClean="0"/>
              <a:t> Digital Object Identifier</a:t>
            </a:r>
          </a:p>
          <a:p>
            <a:r>
              <a:rPr lang="en-GB" dirty="0" smtClean="0">
                <a:effectLst/>
              </a:rPr>
              <a:t>A </a:t>
            </a:r>
            <a:r>
              <a:rPr lang="en-GB" dirty="0" err="1" smtClean="0">
                <a:effectLst/>
              </a:rPr>
              <a:t>CrossRef</a:t>
            </a:r>
            <a:r>
              <a:rPr lang="en-GB" dirty="0" smtClean="0">
                <a:effectLst/>
              </a:rPr>
              <a:t> DOI is an alphanumeric name that identifies digital content, such as a book or journal article. The DOI is paired with the object's electronic address, or URL, in an updateable central directory, and is published in place of the URL in order to avoid broken links while allowing the content to move as needed. - See more at: http://www.crossref.org/03libraries/index.html#sthash.giW5theV.dpuf </a:t>
            </a:r>
            <a:endParaRPr lang="en-GB" dirty="0"/>
          </a:p>
        </p:txBody>
      </p:sp>
      <p:sp>
        <p:nvSpPr>
          <p:cNvPr id="5" name="Date Placeholder 4"/>
          <p:cNvSpPr>
            <a:spLocks noGrp="1"/>
          </p:cNvSpPr>
          <p:nvPr>
            <p:ph type="dt" idx="11"/>
          </p:nvPr>
        </p:nvSpPr>
        <p:spPr/>
        <p:txBody>
          <a:bodyPr/>
          <a:lstStyle/>
          <a:p>
            <a:fld id="{141F253B-3A4C-48BD-A617-D8AE4E7CF043}" type="datetime3">
              <a:rPr lang="en-US" smtClean="0"/>
              <a:t>3 June 2014</a:t>
            </a:fld>
            <a:endParaRPr lang="en-US"/>
          </a:p>
        </p:txBody>
      </p:sp>
      <p:sp>
        <p:nvSpPr>
          <p:cNvPr id="7" name="Slide Number Placeholder 6"/>
          <p:cNvSpPr>
            <a:spLocks noGrp="1"/>
          </p:cNvSpPr>
          <p:nvPr>
            <p:ph type="sldNum" sz="quarter" idx="13"/>
          </p:nvPr>
        </p:nvSpPr>
        <p:spPr/>
        <p:txBody>
          <a:bodyPr/>
          <a:lstStyle/>
          <a:p>
            <a:fld id="{C623B231-3D70-2A4C-A0C2-A57463CF59EC}" type="slidenum">
              <a:rPr lang="en-US" smtClean="0"/>
              <a:pPr/>
              <a:t>39</a:t>
            </a:fld>
            <a:endParaRPr lang="en-US" dirty="0"/>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863828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8"/>
          <p:cNvSpPr>
            <a:spLocks noGrp="1" noChangeArrowheads="1"/>
          </p:cNvSpPr>
          <p:nvPr>
            <p:ph type="hdr" sz="quarter"/>
          </p:nvPr>
        </p:nvSpPr>
        <p:spPr>
          <a:xfrm>
            <a:off x="2" y="127935"/>
            <a:ext cx="3076363" cy="5117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charset="0"/>
              </a:defRPr>
            </a:lvl1pPr>
            <a:lvl2pPr marL="804522" indent="-309431" eaLnBrk="0" hangingPunct="0">
              <a:defRPr sz="2600">
                <a:solidFill>
                  <a:schemeClr val="tx1"/>
                </a:solidFill>
                <a:latin typeface="Times New Roman" charset="0"/>
              </a:defRPr>
            </a:lvl2pPr>
            <a:lvl3pPr marL="1237729" indent="-247546" eaLnBrk="0" hangingPunct="0">
              <a:defRPr sz="2600">
                <a:solidFill>
                  <a:schemeClr val="tx1"/>
                </a:solidFill>
                <a:latin typeface="Times New Roman" charset="0"/>
              </a:defRPr>
            </a:lvl3pPr>
            <a:lvl4pPr marL="1732820" indent="-247546" eaLnBrk="0" hangingPunct="0">
              <a:defRPr sz="2600">
                <a:solidFill>
                  <a:schemeClr val="tx1"/>
                </a:solidFill>
                <a:latin typeface="Times New Roman" charset="0"/>
              </a:defRPr>
            </a:lvl4pPr>
            <a:lvl5pPr marL="2227910" indent="-247546" eaLnBrk="0" hangingPunct="0">
              <a:defRPr sz="2600">
                <a:solidFill>
                  <a:schemeClr val="tx1"/>
                </a:solidFill>
                <a:latin typeface="Times New Roman" charset="0"/>
              </a:defRPr>
            </a:lvl5pPr>
            <a:lvl6pPr marL="2723000" indent="-247546" eaLnBrk="0" fontAlgn="base" hangingPunct="0">
              <a:spcBef>
                <a:spcPct val="0"/>
              </a:spcBef>
              <a:spcAft>
                <a:spcPct val="0"/>
              </a:spcAft>
              <a:defRPr sz="2600">
                <a:solidFill>
                  <a:schemeClr val="tx1"/>
                </a:solidFill>
                <a:latin typeface="Times New Roman" charset="0"/>
              </a:defRPr>
            </a:lvl6pPr>
            <a:lvl7pPr marL="3218092" indent="-247546" eaLnBrk="0" fontAlgn="base" hangingPunct="0">
              <a:spcBef>
                <a:spcPct val="0"/>
              </a:spcBef>
              <a:spcAft>
                <a:spcPct val="0"/>
              </a:spcAft>
              <a:defRPr sz="2600">
                <a:solidFill>
                  <a:schemeClr val="tx1"/>
                </a:solidFill>
                <a:latin typeface="Times New Roman" charset="0"/>
              </a:defRPr>
            </a:lvl7pPr>
            <a:lvl8pPr marL="3713183" indent="-247546" eaLnBrk="0" fontAlgn="base" hangingPunct="0">
              <a:spcBef>
                <a:spcPct val="0"/>
              </a:spcBef>
              <a:spcAft>
                <a:spcPct val="0"/>
              </a:spcAft>
              <a:defRPr sz="2600">
                <a:solidFill>
                  <a:schemeClr val="tx1"/>
                </a:solidFill>
                <a:latin typeface="Times New Roman" charset="0"/>
              </a:defRPr>
            </a:lvl8pPr>
            <a:lvl9pPr marL="4208274" indent="-247546" eaLnBrk="0" fontAlgn="base" hangingPunct="0">
              <a:spcBef>
                <a:spcPct val="0"/>
              </a:spcBef>
              <a:spcAft>
                <a:spcPct val="0"/>
              </a:spcAft>
              <a:defRPr sz="2600">
                <a:solidFill>
                  <a:schemeClr val="tx1"/>
                </a:solidFill>
                <a:latin typeface="Times New Roman" charset="0"/>
              </a:defRPr>
            </a:lvl9pPr>
          </a:lstStyle>
          <a:p>
            <a:pPr eaLnBrk="1" hangingPunct="1"/>
            <a:r>
              <a:rPr lang="en-GB" altLang="en-GB" sz="900" dirty="0">
                <a:latin typeface="Arial" charset="0"/>
              </a:rPr>
              <a:t>1.1. Introduction to e-resources management</a:t>
            </a:r>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The facilitator can expand on this to include other library material like newspapers, magazines, reports and the like</a:t>
            </a:r>
          </a:p>
          <a:p>
            <a:pPr eaLnBrk="1" hangingPunct="1"/>
            <a:r>
              <a:rPr lang="en-US" altLang="en-US" dirty="0" smtClean="0"/>
              <a:t>Various</a:t>
            </a:r>
            <a:r>
              <a:rPr lang="en-US" altLang="en-US" baseline="0" dirty="0" smtClean="0"/>
              <a:t> terms use – e-resource, electronic resource </a:t>
            </a:r>
            <a:r>
              <a:rPr lang="en-US" altLang="en-US" baseline="0" dirty="0" err="1" smtClean="0"/>
              <a:t>etc</a:t>
            </a:r>
            <a:endParaRPr lang="en-US" altLang="en-US" dirty="0" smtClean="0"/>
          </a:p>
        </p:txBody>
      </p:sp>
      <p:sp>
        <p:nvSpPr>
          <p:cNvPr id="2" name="Date Placeholder 1"/>
          <p:cNvSpPr>
            <a:spLocks noGrp="1"/>
          </p:cNvSpPr>
          <p:nvPr>
            <p:ph type="dt" idx="10"/>
          </p:nvPr>
        </p:nvSpPr>
        <p:spPr/>
        <p:txBody>
          <a:bodyPr/>
          <a:lstStyle/>
          <a:p>
            <a:fld id="{88C800BA-D11E-4328-9EB0-9214574DB3AF}" type="datetime3">
              <a:rPr lang="en-US" smtClean="0"/>
              <a:t>3 June 2014</a:t>
            </a:fld>
            <a:endParaRPr lang="en-US"/>
          </a:p>
        </p:txBody>
      </p:sp>
      <p:sp>
        <p:nvSpPr>
          <p:cNvPr id="3" name="Footer Placeholder 2"/>
          <p:cNvSpPr>
            <a:spLocks noGrp="1"/>
          </p:cNvSpPr>
          <p:nvPr>
            <p:ph type="ftr" sz="quarter" idx="11"/>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99570" eaLnBrk="0" hangingPunct="0">
              <a:defRPr sz="2500">
                <a:solidFill>
                  <a:schemeClr val="tx1"/>
                </a:solidFill>
                <a:latin typeface="Times New Roman" pitchFamily="18" charset="0"/>
              </a:defRPr>
            </a:lvl1pPr>
            <a:lvl2pPr marL="777074" indent="-298875" defTabSz="999570" eaLnBrk="0" hangingPunct="0">
              <a:defRPr sz="2500">
                <a:solidFill>
                  <a:schemeClr val="tx1"/>
                </a:solidFill>
                <a:latin typeface="Times New Roman" pitchFamily="18" charset="0"/>
              </a:defRPr>
            </a:lvl2pPr>
            <a:lvl3pPr marL="1195499" indent="-239099" defTabSz="999570" eaLnBrk="0" hangingPunct="0">
              <a:defRPr sz="2500">
                <a:solidFill>
                  <a:schemeClr val="tx1"/>
                </a:solidFill>
                <a:latin typeface="Times New Roman" pitchFamily="18" charset="0"/>
              </a:defRPr>
            </a:lvl3pPr>
            <a:lvl4pPr marL="1673699" indent="-239099" defTabSz="999570" eaLnBrk="0" hangingPunct="0">
              <a:defRPr sz="2500">
                <a:solidFill>
                  <a:schemeClr val="tx1"/>
                </a:solidFill>
                <a:latin typeface="Times New Roman" pitchFamily="18" charset="0"/>
              </a:defRPr>
            </a:lvl4pPr>
            <a:lvl5pPr marL="2151899" indent="-239099" defTabSz="999570" eaLnBrk="0" hangingPunct="0">
              <a:defRPr sz="2500">
                <a:solidFill>
                  <a:schemeClr val="tx1"/>
                </a:solidFill>
                <a:latin typeface="Times New Roman" pitchFamily="18" charset="0"/>
              </a:defRPr>
            </a:lvl5pPr>
            <a:lvl6pPr marL="2630099" indent="-239099" defTabSz="999570" eaLnBrk="0" fontAlgn="base" hangingPunct="0">
              <a:spcBef>
                <a:spcPct val="0"/>
              </a:spcBef>
              <a:spcAft>
                <a:spcPct val="0"/>
              </a:spcAft>
              <a:defRPr sz="2500">
                <a:solidFill>
                  <a:schemeClr val="tx1"/>
                </a:solidFill>
                <a:latin typeface="Times New Roman" pitchFamily="18" charset="0"/>
              </a:defRPr>
            </a:lvl6pPr>
            <a:lvl7pPr marL="3108299" indent="-239099" defTabSz="999570" eaLnBrk="0" fontAlgn="base" hangingPunct="0">
              <a:spcBef>
                <a:spcPct val="0"/>
              </a:spcBef>
              <a:spcAft>
                <a:spcPct val="0"/>
              </a:spcAft>
              <a:defRPr sz="2500">
                <a:solidFill>
                  <a:schemeClr val="tx1"/>
                </a:solidFill>
                <a:latin typeface="Times New Roman" pitchFamily="18" charset="0"/>
              </a:defRPr>
            </a:lvl7pPr>
            <a:lvl8pPr marL="3586499" indent="-239099" defTabSz="999570" eaLnBrk="0" fontAlgn="base" hangingPunct="0">
              <a:spcBef>
                <a:spcPct val="0"/>
              </a:spcBef>
              <a:spcAft>
                <a:spcPct val="0"/>
              </a:spcAft>
              <a:defRPr sz="2500">
                <a:solidFill>
                  <a:schemeClr val="tx1"/>
                </a:solidFill>
                <a:latin typeface="Times New Roman" pitchFamily="18" charset="0"/>
              </a:defRPr>
            </a:lvl8pPr>
            <a:lvl9pPr marL="4064699" indent="-239099" defTabSz="999570" eaLnBrk="0" fontAlgn="base" hangingPunct="0">
              <a:spcBef>
                <a:spcPct val="0"/>
              </a:spcBef>
              <a:spcAft>
                <a:spcPct val="0"/>
              </a:spcAft>
              <a:defRPr sz="2500">
                <a:solidFill>
                  <a:schemeClr val="tx1"/>
                </a:solidFill>
                <a:latin typeface="Times New Roman" pitchFamily="18" charset="0"/>
              </a:defRPr>
            </a:lvl9pPr>
          </a:lstStyle>
          <a:p>
            <a:pPr eaLnBrk="1" hangingPunct="1"/>
            <a:fld id="{FCF3E28D-E4A7-405E-BD75-ACA35C9ABEE5}" type="slidenum">
              <a:rPr lang="en-GB" altLang="en-US" sz="800">
                <a:latin typeface="Arial" charset="0"/>
              </a:rPr>
              <a:pPr eaLnBrk="1" hangingPunct="1"/>
              <a:t>40</a:t>
            </a:fld>
            <a:endParaRPr lang="en-GB" altLang="en-US" sz="800">
              <a:latin typeface="Arial" charset="0"/>
            </a:endParaRPr>
          </a:p>
        </p:txBody>
      </p:sp>
      <p:sp>
        <p:nvSpPr>
          <p:cNvPr id="22533" name="Rectangle 2"/>
          <p:cNvSpPr>
            <a:spLocks noGrp="1" noRot="1" noChangeAspect="1" noChangeArrowheads="1" noTextEdit="1"/>
          </p:cNvSpPr>
          <p:nvPr>
            <p:ph type="sldImg"/>
          </p:nvPr>
        </p:nvSpPr>
        <p:spPr>
          <a:ln/>
        </p:spPr>
      </p:sp>
      <p:sp>
        <p:nvSpPr>
          <p:cNvPr id="22534" name="Rectangle 3"/>
          <p:cNvSpPr>
            <a:spLocks noGrp="1" noChangeArrowheads="1"/>
          </p:cNvSpPr>
          <p:nvPr>
            <p:ph type="body" idx="1"/>
          </p:nvPr>
        </p:nvSpPr>
        <p:spPr>
          <a:noFill/>
        </p:spPr>
        <p:txBody>
          <a:bodyPr/>
          <a:lstStyle/>
          <a:p>
            <a:pPr eaLnBrk="1" hangingPunct="1"/>
            <a:r>
              <a:rPr lang="en-US" altLang="en-US" dirty="0" smtClean="0"/>
              <a:t>Ask participants</a:t>
            </a:r>
            <a:r>
              <a:rPr lang="en-US" altLang="en-US" baseline="0" dirty="0" smtClean="0"/>
              <a:t> for suggestions</a:t>
            </a:r>
          </a:p>
          <a:p>
            <a:pPr eaLnBrk="1" hangingPunct="1"/>
            <a:endParaRPr lang="en-US" altLang="en-US" baseline="0" dirty="0" smtClean="0"/>
          </a:p>
          <a:p>
            <a:pPr eaLnBrk="1" hangingPunct="1"/>
            <a:r>
              <a:rPr lang="en-US" altLang="en-US" baseline="0" dirty="0" smtClean="0"/>
              <a:t>Learner-</a:t>
            </a:r>
            <a:r>
              <a:rPr lang="en-US" altLang="en-US" baseline="0" dirty="0" err="1" smtClean="0"/>
              <a:t>centred</a:t>
            </a:r>
            <a:r>
              <a:rPr lang="en-US" altLang="en-US" baseline="0" dirty="0" smtClean="0"/>
              <a:t> – American spelling, with or without hyphen</a:t>
            </a:r>
          </a:p>
          <a:p>
            <a:pPr eaLnBrk="1" hangingPunct="1"/>
            <a:r>
              <a:rPr lang="en-US" altLang="en-US" baseline="0" dirty="0" err="1" smtClean="0"/>
              <a:t>Ped</a:t>
            </a:r>
            <a:r>
              <a:rPr lang="en-US" altLang="en-US" baseline="0" dirty="0" smtClean="0"/>
              <a:t>* would get pedal </a:t>
            </a:r>
            <a:r>
              <a:rPr lang="en-US" altLang="en-US" baseline="0" dirty="0" err="1" smtClean="0"/>
              <a:t>etc</a:t>
            </a:r>
            <a:endParaRPr lang="en-US" altLang="en-US" baseline="0" dirty="0" smtClean="0"/>
          </a:p>
          <a:p>
            <a:pPr eaLnBrk="1" hangingPunct="1"/>
            <a:r>
              <a:rPr lang="en-US" altLang="en-US" baseline="0" dirty="0" smtClean="0"/>
              <a:t>Education – huge number of results from most sources</a:t>
            </a:r>
          </a:p>
          <a:p>
            <a:pPr eaLnBrk="1" hangingPunct="1"/>
            <a:r>
              <a:rPr lang="en-US" altLang="en-US" baseline="0" dirty="0" smtClean="0"/>
              <a:t>Train the trainer – locomotives or shoes?  Need inverted commas</a:t>
            </a:r>
          </a:p>
        </p:txBody>
      </p:sp>
      <p:sp>
        <p:nvSpPr>
          <p:cNvPr id="7"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623B231-3D70-2A4C-A0C2-A57463CF59EC}" type="slidenum">
              <a:rPr lang="en-US" smtClean="0"/>
              <a:pPr/>
              <a:t>41</a:t>
            </a:fld>
            <a:endParaRPr lang="en-US" dirty="0"/>
          </a:p>
        </p:txBody>
      </p:sp>
      <p:sp>
        <p:nvSpPr>
          <p:cNvPr id="5" name="Date Placeholder 4"/>
          <p:cNvSpPr>
            <a:spLocks noGrp="1"/>
          </p:cNvSpPr>
          <p:nvPr>
            <p:ph type="dt" idx="11"/>
          </p:nvPr>
        </p:nvSpPr>
        <p:spPr/>
        <p:txBody>
          <a:bodyPr/>
          <a:lstStyle/>
          <a:p>
            <a:fld id="{CCE5A8A7-40BC-4C83-806C-0B5EFAB2D6E7}" type="datetime3">
              <a:rPr lang="en-US" smtClean="0"/>
              <a:t>3 June 2014</a:t>
            </a:fld>
            <a:endParaRPr lang="en-US"/>
          </a:p>
        </p:txBody>
      </p:sp>
      <p:sp>
        <p:nvSpPr>
          <p:cNvPr id="9" name="Header Placeholder 4"/>
          <p:cNvSpPr>
            <a:spLocks noGrp="1"/>
          </p:cNvSpPr>
          <p:nvPr>
            <p:ph type="hdr" sz="quarter"/>
          </p:nvPr>
        </p:nvSpPr>
        <p:spPr>
          <a:xfrm>
            <a:off x="1" y="0"/>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1.3  Presentation  - Effective searching of e-resources</a:t>
            </a:r>
          </a:p>
        </p:txBody>
      </p:sp>
    </p:spTree>
    <p:extLst>
      <p:ext uri="{BB962C8B-B14F-4D97-AF65-F5344CB8AC3E}">
        <p14:creationId xmlns:p14="http://schemas.microsoft.com/office/powerpoint/2010/main" val="41072189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100" dirty="0"/>
              <a:t>Purpose: to enable participants to examine a website to determine the credibility of the contents</a:t>
            </a:r>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828" indent="-298780" eaLnBrk="0" hangingPunct="0">
              <a:defRPr sz="2500">
                <a:solidFill>
                  <a:schemeClr val="tx1"/>
                </a:solidFill>
                <a:latin typeface="Times New Roman" pitchFamily="18" charset="0"/>
              </a:defRPr>
            </a:lvl2pPr>
            <a:lvl3pPr marL="1195118" indent="-239024" eaLnBrk="0" hangingPunct="0">
              <a:defRPr sz="2500">
                <a:solidFill>
                  <a:schemeClr val="tx1"/>
                </a:solidFill>
                <a:latin typeface="Times New Roman" pitchFamily="18" charset="0"/>
              </a:defRPr>
            </a:lvl3pPr>
            <a:lvl4pPr marL="1673169" indent="-239024" eaLnBrk="0" hangingPunct="0">
              <a:defRPr sz="2500">
                <a:solidFill>
                  <a:schemeClr val="tx1"/>
                </a:solidFill>
                <a:latin typeface="Times New Roman" pitchFamily="18" charset="0"/>
              </a:defRPr>
            </a:lvl4pPr>
            <a:lvl5pPr marL="2151216" indent="-239024" eaLnBrk="0" hangingPunct="0">
              <a:defRPr sz="2500">
                <a:solidFill>
                  <a:schemeClr val="tx1"/>
                </a:solidFill>
                <a:latin typeface="Times New Roman" pitchFamily="18" charset="0"/>
              </a:defRPr>
            </a:lvl5pPr>
            <a:lvl6pPr marL="2629264" indent="-239024" eaLnBrk="0" fontAlgn="base" hangingPunct="0">
              <a:spcBef>
                <a:spcPct val="0"/>
              </a:spcBef>
              <a:spcAft>
                <a:spcPct val="0"/>
              </a:spcAft>
              <a:defRPr sz="2500">
                <a:solidFill>
                  <a:schemeClr val="tx1"/>
                </a:solidFill>
                <a:latin typeface="Times New Roman" pitchFamily="18" charset="0"/>
              </a:defRPr>
            </a:lvl6pPr>
            <a:lvl7pPr marL="3107313" indent="-239024" eaLnBrk="0" fontAlgn="base" hangingPunct="0">
              <a:spcBef>
                <a:spcPct val="0"/>
              </a:spcBef>
              <a:spcAft>
                <a:spcPct val="0"/>
              </a:spcAft>
              <a:defRPr sz="2500">
                <a:solidFill>
                  <a:schemeClr val="tx1"/>
                </a:solidFill>
                <a:latin typeface="Times New Roman" pitchFamily="18" charset="0"/>
              </a:defRPr>
            </a:lvl7pPr>
            <a:lvl8pPr marL="3585359" indent="-239024" eaLnBrk="0" fontAlgn="base" hangingPunct="0">
              <a:spcBef>
                <a:spcPct val="0"/>
              </a:spcBef>
              <a:spcAft>
                <a:spcPct val="0"/>
              </a:spcAft>
              <a:defRPr sz="2500">
                <a:solidFill>
                  <a:schemeClr val="tx1"/>
                </a:solidFill>
                <a:latin typeface="Times New Roman" pitchFamily="18" charset="0"/>
              </a:defRPr>
            </a:lvl8pPr>
            <a:lvl9pPr marL="4063408" indent="-239024" eaLnBrk="0" fontAlgn="base" hangingPunct="0">
              <a:spcBef>
                <a:spcPct val="0"/>
              </a:spcBef>
              <a:spcAft>
                <a:spcPct val="0"/>
              </a:spcAft>
              <a:defRPr sz="2500">
                <a:solidFill>
                  <a:schemeClr val="tx1"/>
                </a:solidFill>
                <a:latin typeface="Times New Roman" pitchFamily="18" charset="0"/>
              </a:defRPr>
            </a:lvl9pPr>
          </a:lstStyle>
          <a:p>
            <a:pPr eaLnBrk="1" hangingPunct="1"/>
            <a:fld id="{BFB96618-DA0F-4665-A1DA-237686CE33C8}" type="slidenum">
              <a:rPr lang="en-GB" sz="1300"/>
              <a:pPr eaLnBrk="1" hangingPunct="1"/>
              <a:t>43</a:t>
            </a:fld>
            <a:endParaRPr lang="en-GB" sz="1300"/>
          </a:p>
        </p:txBody>
      </p:sp>
      <p:sp>
        <p:nvSpPr>
          <p:cNvPr id="922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828" indent="-298780" eaLnBrk="0" hangingPunct="0">
              <a:defRPr sz="2500">
                <a:solidFill>
                  <a:schemeClr val="tx1"/>
                </a:solidFill>
                <a:latin typeface="Times New Roman" pitchFamily="18" charset="0"/>
              </a:defRPr>
            </a:lvl2pPr>
            <a:lvl3pPr marL="1195118" indent="-239024" eaLnBrk="0" hangingPunct="0">
              <a:defRPr sz="2500">
                <a:solidFill>
                  <a:schemeClr val="tx1"/>
                </a:solidFill>
                <a:latin typeface="Times New Roman" pitchFamily="18" charset="0"/>
              </a:defRPr>
            </a:lvl3pPr>
            <a:lvl4pPr marL="1673169" indent="-239024" eaLnBrk="0" hangingPunct="0">
              <a:defRPr sz="2500">
                <a:solidFill>
                  <a:schemeClr val="tx1"/>
                </a:solidFill>
                <a:latin typeface="Times New Roman" pitchFamily="18" charset="0"/>
              </a:defRPr>
            </a:lvl4pPr>
            <a:lvl5pPr marL="2151216" indent="-239024" eaLnBrk="0" hangingPunct="0">
              <a:defRPr sz="2500">
                <a:solidFill>
                  <a:schemeClr val="tx1"/>
                </a:solidFill>
                <a:latin typeface="Times New Roman" pitchFamily="18" charset="0"/>
              </a:defRPr>
            </a:lvl5pPr>
            <a:lvl6pPr marL="2629264" indent="-239024" eaLnBrk="0" fontAlgn="base" hangingPunct="0">
              <a:spcBef>
                <a:spcPct val="0"/>
              </a:spcBef>
              <a:spcAft>
                <a:spcPct val="0"/>
              </a:spcAft>
              <a:defRPr sz="2500">
                <a:solidFill>
                  <a:schemeClr val="tx1"/>
                </a:solidFill>
                <a:latin typeface="Times New Roman" pitchFamily="18" charset="0"/>
              </a:defRPr>
            </a:lvl6pPr>
            <a:lvl7pPr marL="3107313" indent="-239024" eaLnBrk="0" fontAlgn="base" hangingPunct="0">
              <a:spcBef>
                <a:spcPct val="0"/>
              </a:spcBef>
              <a:spcAft>
                <a:spcPct val="0"/>
              </a:spcAft>
              <a:defRPr sz="2500">
                <a:solidFill>
                  <a:schemeClr val="tx1"/>
                </a:solidFill>
                <a:latin typeface="Times New Roman" pitchFamily="18" charset="0"/>
              </a:defRPr>
            </a:lvl7pPr>
            <a:lvl8pPr marL="3585359" indent="-239024" eaLnBrk="0" fontAlgn="base" hangingPunct="0">
              <a:spcBef>
                <a:spcPct val="0"/>
              </a:spcBef>
              <a:spcAft>
                <a:spcPct val="0"/>
              </a:spcAft>
              <a:defRPr sz="2500">
                <a:solidFill>
                  <a:schemeClr val="tx1"/>
                </a:solidFill>
                <a:latin typeface="Times New Roman" pitchFamily="18" charset="0"/>
              </a:defRPr>
            </a:lvl8pPr>
            <a:lvl9pPr marL="4063408" indent="-239024"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1.4 Presentation – E-resource evaluation tips</a:t>
            </a:r>
          </a:p>
        </p:txBody>
      </p:sp>
      <p:sp>
        <p:nvSpPr>
          <p:cNvPr id="922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828" indent="-298780" eaLnBrk="0" hangingPunct="0">
              <a:defRPr sz="2500">
                <a:solidFill>
                  <a:schemeClr val="tx1"/>
                </a:solidFill>
                <a:latin typeface="Times New Roman" pitchFamily="18" charset="0"/>
              </a:defRPr>
            </a:lvl2pPr>
            <a:lvl3pPr marL="1195118" indent="-239024" eaLnBrk="0" hangingPunct="0">
              <a:defRPr sz="2500">
                <a:solidFill>
                  <a:schemeClr val="tx1"/>
                </a:solidFill>
                <a:latin typeface="Times New Roman" pitchFamily="18" charset="0"/>
              </a:defRPr>
            </a:lvl3pPr>
            <a:lvl4pPr marL="1673169" indent="-239024" eaLnBrk="0" hangingPunct="0">
              <a:defRPr sz="2500">
                <a:solidFill>
                  <a:schemeClr val="tx1"/>
                </a:solidFill>
                <a:latin typeface="Times New Roman" pitchFamily="18" charset="0"/>
              </a:defRPr>
            </a:lvl4pPr>
            <a:lvl5pPr marL="2151216" indent="-239024" eaLnBrk="0" hangingPunct="0">
              <a:defRPr sz="2500">
                <a:solidFill>
                  <a:schemeClr val="tx1"/>
                </a:solidFill>
                <a:latin typeface="Times New Roman" pitchFamily="18" charset="0"/>
              </a:defRPr>
            </a:lvl5pPr>
            <a:lvl6pPr marL="2629264" indent="-239024" eaLnBrk="0" fontAlgn="base" hangingPunct="0">
              <a:spcBef>
                <a:spcPct val="0"/>
              </a:spcBef>
              <a:spcAft>
                <a:spcPct val="0"/>
              </a:spcAft>
              <a:defRPr sz="2500">
                <a:solidFill>
                  <a:schemeClr val="tx1"/>
                </a:solidFill>
                <a:latin typeface="Times New Roman" pitchFamily="18" charset="0"/>
              </a:defRPr>
            </a:lvl6pPr>
            <a:lvl7pPr marL="3107313" indent="-239024" eaLnBrk="0" fontAlgn="base" hangingPunct="0">
              <a:spcBef>
                <a:spcPct val="0"/>
              </a:spcBef>
              <a:spcAft>
                <a:spcPct val="0"/>
              </a:spcAft>
              <a:defRPr sz="2500">
                <a:solidFill>
                  <a:schemeClr val="tx1"/>
                </a:solidFill>
                <a:latin typeface="Times New Roman" pitchFamily="18" charset="0"/>
              </a:defRPr>
            </a:lvl7pPr>
            <a:lvl8pPr marL="3585359" indent="-239024" eaLnBrk="0" fontAlgn="base" hangingPunct="0">
              <a:spcBef>
                <a:spcPct val="0"/>
              </a:spcBef>
              <a:spcAft>
                <a:spcPct val="0"/>
              </a:spcAft>
              <a:defRPr sz="2500">
                <a:solidFill>
                  <a:schemeClr val="tx1"/>
                </a:solidFill>
                <a:latin typeface="Times New Roman" pitchFamily="18" charset="0"/>
              </a:defRPr>
            </a:lvl8pPr>
            <a:lvl9pPr marL="4063408" indent="-239024"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700" dirty="0">
                <a:latin typeface="Arial" charset="0"/>
              </a:rPr>
              <a:t>This work is licensed under a Creative Commons Attribution-</a:t>
            </a:r>
            <a:r>
              <a:rPr lang="en-GB" altLang="en-GB" sz="700" dirty="0" err="1">
                <a:latin typeface="Arial" charset="0"/>
              </a:rPr>
              <a:t>ShareAlike</a:t>
            </a:r>
            <a:r>
              <a:rPr lang="en-GB" altLang="en-GB" sz="700" dirty="0">
                <a:latin typeface="Arial" charset="0"/>
              </a:rPr>
              <a:t> 3.0 </a:t>
            </a:r>
            <a:r>
              <a:rPr lang="en-GB" altLang="en-GB" sz="700" dirty="0" err="1">
                <a:latin typeface="Arial" charset="0"/>
              </a:rPr>
              <a:t>Unported</a:t>
            </a:r>
            <a:r>
              <a:rPr lang="en-GB" altLang="en-GB" sz="700" dirty="0">
                <a:latin typeface="Arial" charset="0"/>
              </a:rPr>
              <a:t> License. http://creativecommons.org/licenses/by-sa/3.0/ Last updated 30 October 2013 Page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Details on next slides</a:t>
            </a:r>
            <a:endParaRPr lang="en-GB" dirty="0"/>
          </a:p>
        </p:txBody>
      </p:sp>
      <p:sp>
        <p:nvSpPr>
          <p:cNvPr id="4" name="Slide Number Placeholder 3"/>
          <p:cNvSpPr>
            <a:spLocks noGrp="1"/>
          </p:cNvSpPr>
          <p:nvPr>
            <p:ph type="sldNum" sz="quarter" idx="10"/>
          </p:nvPr>
        </p:nvSpPr>
        <p:spPr/>
        <p:txBody>
          <a:bodyPr/>
          <a:lstStyle/>
          <a:p>
            <a:fld id="{C7FE5866-1EA7-4F17-86FF-BB986DDE12D8}" type="slidenum">
              <a:rPr lang="en-GB" smtClean="0"/>
              <a:pPr/>
              <a:t>44</a:t>
            </a:fld>
            <a:endParaRPr lang="en-GB"/>
          </a:p>
        </p:txBody>
      </p:sp>
      <p:sp>
        <p:nvSpPr>
          <p:cNvPr id="5" name="Header Placeholder 4"/>
          <p:cNvSpPr>
            <a:spLocks noGrp="1"/>
          </p:cNvSpPr>
          <p:nvPr>
            <p:ph type="hdr" sz="quarter" idx="11"/>
          </p:nvPr>
        </p:nvSpPr>
        <p:spPr/>
        <p:txBody>
          <a:bodyPr/>
          <a:lstStyle/>
          <a:p>
            <a:r>
              <a:rPr lang="en-US" altLang="en-GB" smtClean="0"/>
              <a:t>1.4 Introduction to e-resources management</a:t>
            </a:r>
            <a:endParaRPr lang="en-GB" altLang="en-GB"/>
          </a:p>
        </p:txBody>
      </p:sp>
    </p:spTree>
    <p:extLst>
      <p:ext uri="{BB962C8B-B14F-4D97-AF65-F5344CB8AC3E}">
        <p14:creationId xmlns:p14="http://schemas.microsoft.com/office/powerpoint/2010/main" val="394628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DCFDBE6-BEC2-4467-AA8A-B2386FBF3F11}" type="slidenum">
              <a:rPr lang="en-GB"/>
              <a:pPr/>
              <a:t>45</a:t>
            </a:fld>
            <a:endParaRPr lang="en-GB"/>
          </a:p>
        </p:txBody>
      </p:sp>
      <p:sp>
        <p:nvSpPr>
          <p:cNvPr id="5" name="Rectangle 8"/>
          <p:cNvSpPr>
            <a:spLocks noGrp="1" noChangeArrowheads="1"/>
          </p:cNvSpPr>
          <p:nvPr>
            <p:ph type="hdr" sz="quarter"/>
          </p:nvPr>
        </p:nvSpPr>
        <p:spPr>
          <a:ln/>
        </p:spPr>
        <p:txBody>
          <a:bodyPr/>
          <a:lstStyle/>
          <a:p>
            <a:r>
              <a:rPr lang="en-US" altLang="en-GB" smtClean="0"/>
              <a:t>1.4 Introduction to e-resources management</a:t>
            </a:r>
            <a:endParaRPr lang="en-GB" altLang="en-GB"/>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r>
              <a:rPr lang="en-US" b="0" dirty="0" smtClean="0"/>
              <a:t>Identify if resource is provided by a commercial publisher or a host anyone can sign up to</a:t>
            </a:r>
          </a:p>
          <a:p>
            <a:r>
              <a:rPr lang="en-GB" dirty="0"/>
              <a:t>Personal pages are not necessarily "bad," but you need to investigate the author carefully.  For personal pages, there is no publisher or domain owner vouching for the information in the page.</a:t>
            </a:r>
            <a:endParaRPr lang="en-US" b="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F9C0BC6-D47E-4C1E-8525-EEB7A77E4753}" type="slidenum">
              <a:rPr lang="en-GB"/>
              <a:pPr/>
              <a:t>46</a:t>
            </a:fld>
            <a:endParaRPr lang="en-GB"/>
          </a:p>
        </p:txBody>
      </p:sp>
      <p:sp>
        <p:nvSpPr>
          <p:cNvPr id="5" name="Rectangle 8"/>
          <p:cNvSpPr>
            <a:spLocks noGrp="1" noChangeArrowheads="1"/>
          </p:cNvSpPr>
          <p:nvPr>
            <p:ph type="hdr" sz="quarter"/>
          </p:nvPr>
        </p:nvSpPr>
        <p:spPr>
          <a:ln/>
        </p:spPr>
        <p:txBody>
          <a:bodyPr/>
          <a:lstStyle/>
          <a:p>
            <a:r>
              <a:rPr lang="en-US" altLang="en-GB" smtClean="0"/>
              <a:t>1.4 Introduction to e-resources management</a:t>
            </a:r>
            <a:endParaRPr lang="en-GB" altLang="en-GB"/>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r>
              <a:rPr lang="en-US" dirty="0" smtClean="0"/>
              <a:t>Look for</a:t>
            </a:r>
            <a:r>
              <a:rPr lang="en-US" baseline="0" dirty="0" smtClean="0"/>
              <a:t> copyright information, usually at the end of the page</a:t>
            </a:r>
          </a:p>
          <a:p>
            <a:r>
              <a:rPr lang="en-GB" dirty="0" smtClean="0"/>
              <a:t>Look for links that say "About us," "Philosophy," "Background," "Biography", etc. </a:t>
            </a:r>
          </a:p>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Review some sample documents on the resource – spelling mistakes are a give away on the quality and a small sample is usually representative of the whole resource</a:t>
            </a:r>
            <a:endParaRPr lang="en-GB" dirty="0"/>
          </a:p>
        </p:txBody>
      </p:sp>
      <p:sp>
        <p:nvSpPr>
          <p:cNvPr id="4" name="Slide Number Placeholder 3"/>
          <p:cNvSpPr>
            <a:spLocks noGrp="1"/>
          </p:cNvSpPr>
          <p:nvPr>
            <p:ph type="sldNum" sz="quarter" idx="10"/>
          </p:nvPr>
        </p:nvSpPr>
        <p:spPr/>
        <p:txBody>
          <a:bodyPr/>
          <a:lstStyle/>
          <a:p>
            <a:fld id="{C7FE5866-1EA7-4F17-86FF-BB986DDE12D8}" type="slidenum">
              <a:rPr lang="en-GB" smtClean="0"/>
              <a:pPr/>
              <a:t>47</a:t>
            </a:fld>
            <a:endParaRPr lang="en-GB"/>
          </a:p>
        </p:txBody>
      </p:sp>
      <p:sp>
        <p:nvSpPr>
          <p:cNvPr id="5" name="Header Placeholder 4"/>
          <p:cNvSpPr>
            <a:spLocks noGrp="1"/>
          </p:cNvSpPr>
          <p:nvPr>
            <p:ph type="hdr" sz="quarter" idx="11"/>
          </p:nvPr>
        </p:nvSpPr>
        <p:spPr/>
        <p:txBody>
          <a:bodyPr/>
          <a:lstStyle/>
          <a:p>
            <a:r>
              <a:rPr lang="en-US" altLang="en-GB" smtClean="0"/>
              <a:t>1.4 Introduction to e-resources management</a:t>
            </a:r>
            <a:endParaRPr lang="en-GB" altLang="en-GB"/>
          </a:p>
        </p:txBody>
      </p:sp>
    </p:spTree>
    <p:extLst>
      <p:ext uri="{BB962C8B-B14F-4D97-AF65-F5344CB8AC3E}">
        <p14:creationId xmlns:p14="http://schemas.microsoft.com/office/powerpoint/2010/main" val="9989397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AF94D1B-78FD-4E93-A02F-EA9534CD6B71}" type="slidenum">
              <a:rPr lang="en-GB"/>
              <a:pPr/>
              <a:t>48</a:t>
            </a:fld>
            <a:endParaRPr lang="en-GB"/>
          </a:p>
        </p:txBody>
      </p:sp>
      <p:sp>
        <p:nvSpPr>
          <p:cNvPr id="5" name="Rectangle 8"/>
          <p:cNvSpPr>
            <a:spLocks noGrp="1" noChangeArrowheads="1"/>
          </p:cNvSpPr>
          <p:nvPr>
            <p:ph type="hdr" sz="quarter"/>
          </p:nvPr>
        </p:nvSpPr>
        <p:spPr>
          <a:ln/>
        </p:spPr>
        <p:txBody>
          <a:bodyPr/>
          <a:lstStyle/>
          <a:p>
            <a:r>
              <a:rPr lang="en-US" altLang="en-GB" smtClean="0"/>
              <a:t>1.4 Introduction to e-resources management</a:t>
            </a:r>
            <a:endParaRPr lang="en-GB" altLang="en-GB"/>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r>
              <a:rPr lang="en-US" dirty="0" smtClean="0"/>
              <a:t>Alexa.com on next slide = Analytics for any Website</a:t>
            </a:r>
          </a:p>
          <a:p>
            <a:r>
              <a:rPr lang="en-US" dirty="0" smtClean="0"/>
              <a:t>IPL = Internet Public Library (quite slow)</a:t>
            </a: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Alexa.com review</a:t>
            </a:r>
            <a:r>
              <a:rPr lang="en-GB" baseline="0" dirty="0" smtClean="0"/>
              <a:t> of Wiley</a:t>
            </a:r>
          </a:p>
          <a:p>
            <a:endParaRPr lang="en-GB" dirty="0" smtClean="0"/>
          </a:p>
          <a:p>
            <a:r>
              <a:rPr lang="en-GB" dirty="0" smtClean="0"/>
              <a:t>People are</a:t>
            </a:r>
            <a:r>
              <a:rPr lang="en-GB" baseline="0" dirty="0" smtClean="0"/>
              <a:t> spending a relatively long time on the site (2.45 minutes is long!); site is used by more graduates than average internet sites, and more use it from “school” (=university) than average internet sites.</a:t>
            </a:r>
            <a:endParaRPr lang="en-GB" dirty="0"/>
          </a:p>
        </p:txBody>
      </p:sp>
      <p:sp>
        <p:nvSpPr>
          <p:cNvPr id="4" name="Slide Number Placeholder 3"/>
          <p:cNvSpPr>
            <a:spLocks noGrp="1"/>
          </p:cNvSpPr>
          <p:nvPr>
            <p:ph type="sldNum" sz="quarter" idx="10"/>
          </p:nvPr>
        </p:nvSpPr>
        <p:spPr/>
        <p:txBody>
          <a:bodyPr/>
          <a:lstStyle/>
          <a:p>
            <a:fld id="{C7FE5866-1EA7-4F17-86FF-BB986DDE12D8}" type="slidenum">
              <a:rPr lang="en-GB" smtClean="0"/>
              <a:pPr/>
              <a:t>49</a:t>
            </a:fld>
            <a:endParaRPr lang="en-GB"/>
          </a:p>
        </p:txBody>
      </p:sp>
      <p:sp>
        <p:nvSpPr>
          <p:cNvPr id="5" name="Header Placeholder 4"/>
          <p:cNvSpPr>
            <a:spLocks noGrp="1"/>
          </p:cNvSpPr>
          <p:nvPr>
            <p:ph type="hdr" sz="quarter" idx="11"/>
          </p:nvPr>
        </p:nvSpPr>
        <p:spPr/>
        <p:txBody>
          <a:bodyPr/>
          <a:lstStyle/>
          <a:p>
            <a:r>
              <a:rPr lang="en-US" altLang="en-GB" smtClean="0"/>
              <a:t>1.4 Introduction to e-resources management</a:t>
            </a:r>
            <a:endParaRPr lang="en-GB" altLang="en-GB"/>
          </a:p>
        </p:txBody>
      </p:sp>
    </p:spTree>
    <p:extLst>
      <p:ext uri="{BB962C8B-B14F-4D97-AF65-F5344CB8AC3E}">
        <p14:creationId xmlns:p14="http://schemas.microsoft.com/office/powerpoint/2010/main" val="38559765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AF94D1B-78FD-4E93-A02F-EA9534CD6B71}" type="slidenum">
              <a:rPr lang="en-GB"/>
              <a:pPr/>
              <a:t>50</a:t>
            </a:fld>
            <a:endParaRPr lang="en-GB"/>
          </a:p>
        </p:txBody>
      </p:sp>
      <p:sp>
        <p:nvSpPr>
          <p:cNvPr id="5" name="Rectangle 8"/>
          <p:cNvSpPr>
            <a:spLocks noGrp="1" noChangeArrowheads="1"/>
          </p:cNvSpPr>
          <p:nvPr>
            <p:ph type="hdr" sz="quarter"/>
          </p:nvPr>
        </p:nvSpPr>
        <p:spPr>
          <a:ln/>
        </p:spPr>
        <p:txBody>
          <a:bodyPr/>
          <a:lstStyle/>
          <a:p>
            <a:r>
              <a:rPr lang="en-US" altLang="en-GB" smtClean="0"/>
              <a:t>1.4 Introduction to e-resources management</a:t>
            </a:r>
            <a:endParaRPr lang="en-GB" altLang="en-GB"/>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r>
              <a:rPr lang="en-US" dirty="0" smtClean="0"/>
              <a:t>Use your own</a:t>
            </a:r>
            <a:r>
              <a:rPr lang="en-US" baseline="0" dirty="0" smtClean="0"/>
              <a:t> feelings to </a:t>
            </a:r>
            <a:r>
              <a:rPr lang="en-US" dirty="0" smtClean="0"/>
              <a:t>judge if a site is current and reliable </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Grp="1" noChangeArrowheads="1"/>
          </p:cNvSpPr>
          <p:nvPr>
            <p:ph type="hdr" sz="quarter"/>
          </p:nvPr>
        </p:nvSpPr>
        <p:spPr>
          <a:xfrm>
            <a:off x="101492" y="108253"/>
            <a:ext cx="3076363" cy="5117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charset="0"/>
              </a:defRPr>
            </a:lvl1pPr>
            <a:lvl2pPr marL="804522" indent="-309431" eaLnBrk="0" hangingPunct="0">
              <a:defRPr sz="2600">
                <a:solidFill>
                  <a:schemeClr val="tx1"/>
                </a:solidFill>
                <a:latin typeface="Times New Roman" charset="0"/>
              </a:defRPr>
            </a:lvl2pPr>
            <a:lvl3pPr marL="1237729" indent="-247546" eaLnBrk="0" hangingPunct="0">
              <a:defRPr sz="2600">
                <a:solidFill>
                  <a:schemeClr val="tx1"/>
                </a:solidFill>
                <a:latin typeface="Times New Roman" charset="0"/>
              </a:defRPr>
            </a:lvl3pPr>
            <a:lvl4pPr marL="1732820" indent="-247546" eaLnBrk="0" hangingPunct="0">
              <a:defRPr sz="2600">
                <a:solidFill>
                  <a:schemeClr val="tx1"/>
                </a:solidFill>
                <a:latin typeface="Times New Roman" charset="0"/>
              </a:defRPr>
            </a:lvl4pPr>
            <a:lvl5pPr marL="2227910" indent="-247546" eaLnBrk="0" hangingPunct="0">
              <a:defRPr sz="2600">
                <a:solidFill>
                  <a:schemeClr val="tx1"/>
                </a:solidFill>
                <a:latin typeface="Times New Roman" charset="0"/>
              </a:defRPr>
            </a:lvl5pPr>
            <a:lvl6pPr marL="2723000" indent="-247546" eaLnBrk="0" fontAlgn="base" hangingPunct="0">
              <a:spcBef>
                <a:spcPct val="0"/>
              </a:spcBef>
              <a:spcAft>
                <a:spcPct val="0"/>
              </a:spcAft>
              <a:defRPr sz="2600">
                <a:solidFill>
                  <a:schemeClr val="tx1"/>
                </a:solidFill>
                <a:latin typeface="Times New Roman" charset="0"/>
              </a:defRPr>
            </a:lvl6pPr>
            <a:lvl7pPr marL="3218092" indent="-247546" eaLnBrk="0" fontAlgn="base" hangingPunct="0">
              <a:spcBef>
                <a:spcPct val="0"/>
              </a:spcBef>
              <a:spcAft>
                <a:spcPct val="0"/>
              </a:spcAft>
              <a:defRPr sz="2600">
                <a:solidFill>
                  <a:schemeClr val="tx1"/>
                </a:solidFill>
                <a:latin typeface="Times New Roman" charset="0"/>
              </a:defRPr>
            </a:lvl7pPr>
            <a:lvl8pPr marL="3713183" indent="-247546" eaLnBrk="0" fontAlgn="base" hangingPunct="0">
              <a:spcBef>
                <a:spcPct val="0"/>
              </a:spcBef>
              <a:spcAft>
                <a:spcPct val="0"/>
              </a:spcAft>
              <a:defRPr sz="2600">
                <a:solidFill>
                  <a:schemeClr val="tx1"/>
                </a:solidFill>
                <a:latin typeface="Times New Roman" charset="0"/>
              </a:defRPr>
            </a:lvl8pPr>
            <a:lvl9pPr marL="4208274" indent="-247546" eaLnBrk="0" fontAlgn="base" hangingPunct="0">
              <a:spcBef>
                <a:spcPct val="0"/>
              </a:spcBef>
              <a:spcAft>
                <a:spcPct val="0"/>
              </a:spcAft>
              <a:defRPr sz="2600">
                <a:solidFill>
                  <a:schemeClr val="tx1"/>
                </a:solidFill>
                <a:latin typeface="Times New Roman" charset="0"/>
              </a:defRPr>
            </a:lvl9pPr>
          </a:lstStyle>
          <a:p>
            <a:pPr eaLnBrk="1" hangingPunct="1"/>
            <a:r>
              <a:rPr lang="en-GB" altLang="en-GB" sz="900" dirty="0">
                <a:latin typeface="Arial" charset="0"/>
              </a:rPr>
              <a:t>1.1. Introduction to e-resources management</a:t>
            </a:r>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en-GB" altLang="en-US" dirty="0" smtClean="0"/>
              <a:t>Allow 5 minutes for discussion</a:t>
            </a:r>
          </a:p>
        </p:txBody>
      </p:sp>
      <p:sp>
        <p:nvSpPr>
          <p:cNvPr id="2" name="Date Placeholder 1"/>
          <p:cNvSpPr>
            <a:spLocks noGrp="1"/>
          </p:cNvSpPr>
          <p:nvPr>
            <p:ph type="dt" idx="10"/>
          </p:nvPr>
        </p:nvSpPr>
        <p:spPr/>
        <p:txBody>
          <a:bodyPr/>
          <a:lstStyle/>
          <a:p>
            <a:fld id="{F07F62A2-61D5-4C8A-84AF-55247FFDBA76}" type="datetime3">
              <a:rPr lang="en-US" smtClean="0"/>
              <a:t>3 June 2014</a:t>
            </a:fld>
            <a:endParaRPr lang="en-US"/>
          </a:p>
        </p:txBody>
      </p:sp>
      <p:sp>
        <p:nvSpPr>
          <p:cNvPr id="3" name="Footer Placeholder 2"/>
          <p:cNvSpPr>
            <a:spLocks noGrp="1"/>
          </p:cNvSpPr>
          <p:nvPr>
            <p:ph type="ftr" sz="quarter" idx="11"/>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You are free:</a:t>
            </a:r>
          </a:p>
          <a:p>
            <a:r>
              <a:rPr lang="en-GB" b="1" dirty="0" smtClean="0"/>
              <a:t>to Share</a:t>
            </a:r>
            <a:r>
              <a:rPr lang="en-GB" dirty="0" smtClean="0"/>
              <a:t> — to copy, distribute and transmit the work </a:t>
            </a:r>
          </a:p>
          <a:p>
            <a:r>
              <a:rPr lang="en-GB" b="1" dirty="0" smtClean="0"/>
              <a:t>to Remix</a:t>
            </a:r>
            <a:r>
              <a:rPr lang="en-GB" dirty="0" smtClean="0"/>
              <a:t> — to adapt the work </a:t>
            </a:r>
          </a:p>
          <a:p>
            <a:r>
              <a:rPr lang="en-GB" dirty="0" smtClean="0"/>
              <a:t>to make commercial use of the work </a:t>
            </a:r>
          </a:p>
          <a:p>
            <a:pPr defTabSz="478134">
              <a:defRPr/>
            </a:pPr>
            <a:r>
              <a:rPr lang="en-GB" b="1" dirty="0" smtClean="0"/>
              <a:t>Under the following conditions:</a:t>
            </a:r>
          </a:p>
          <a:p>
            <a:r>
              <a:rPr lang="en-GB" b="1" dirty="0" smtClean="0"/>
              <a:t>Attribution</a:t>
            </a:r>
            <a:r>
              <a:rPr lang="en-GB" dirty="0" smtClean="0"/>
              <a:t> — You must attribute the work in the manner specified by the author or licensor (but not in any way that suggests that they endorse you or your use of the work). </a:t>
            </a:r>
          </a:p>
          <a:p>
            <a:r>
              <a:rPr lang="en-GB" b="1" dirty="0" smtClean="0"/>
              <a:t>Share Alike</a:t>
            </a:r>
            <a:r>
              <a:rPr lang="en-GB" dirty="0" smtClean="0"/>
              <a:t> — If you alter, transform, or build upon this work, you may distribute the resulting work only under the same or similar license to this one.</a:t>
            </a:r>
          </a:p>
          <a:p>
            <a:endParaRPr lang="en-GB" dirty="0" smtClean="0"/>
          </a:p>
          <a:p>
            <a:r>
              <a:rPr lang="en-GB" dirty="0" smtClean="0"/>
              <a:t>http://creativecommons.org/licenses/by-sa/3.0/ </a:t>
            </a:r>
          </a:p>
        </p:txBody>
      </p:sp>
      <p:sp>
        <p:nvSpPr>
          <p:cNvPr id="4" name="Slide Number Placeholder 3"/>
          <p:cNvSpPr>
            <a:spLocks noGrp="1"/>
          </p:cNvSpPr>
          <p:nvPr>
            <p:ph type="sldNum" sz="quarter" idx="10"/>
          </p:nvPr>
        </p:nvSpPr>
        <p:spPr/>
        <p:txBody>
          <a:bodyPr/>
          <a:lstStyle/>
          <a:p>
            <a:fld id="{C623B231-3D70-2A4C-A0C2-A57463CF59EC}" type="slidenum">
              <a:rPr lang="en-US" smtClean="0"/>
              <a:t>52</a:t>
            </a:fld>
            <a:endParaRPr lang="en-US"/>
          </a:p>
        </p:txBody>
      </p:sp>
      <p:sp>
        <p:nvSpPr>
          <p:cNvPr id="5" name="Header Placeholder 4"/>
          <p:cNvSpPr>
            <a:spLocks noGrp="1"/>
          </p:cNvSpPr>
          <p:nvPr>
            <p:ph type="hdr" sz="quarter" idx="11"/>
          </p:nvPr>
        </p:nvSpPr>
        <p:spPr/>
        <p:txBody>
          <a:bodyPr/>
          <a:lstStyle/>
          <a:p>
            <a:r>
              <a:rPr lang="en-US" smtClean="0"/>
              <a:t>1.1. Introduction to e-resources management</a:t>
            </a:r>
            <a:endParaRPr lang="en-US"/>
          </a:p>
        </p:txBody>
      </p:sp>
      <p:sp>
        <p:nvSpPr>
          <p:cNvPr id="6" name="Date Placeholder 5"/>
          <p:cNvSpPr>
            <a:spLocks noGrp="1"/>
          </p:cNvSpPr>
          <p:nvPr>
            <p:ph type="dt" idx="12"/>
          </p:nvPr>
        </p:nvSpPr>
        <p:spPr/>
        <p:txBody>
          <a:bodyPr/>
          <a:lstStyle/>
          <a:p>
            <a:fld id="{93F74F24-1E75-42C3-BD5A-1310E1E4EE7C}" type="datetime3">
              <a:rPr lang="en-US" smtClean="0"/>
              <a:t>3 June 2014</a:t>
            </a:fld>
            <a:endParaRPr lang="en-US"/>
          </a:p>
        </p:txBody>
      </p:sp>
      <p:sp>
        <p:nvSpPr>
          <p:cNvPr id="7" name="Footer Placeholder 6"/>
          <p:cNvSpPr>
            <a:spLocks noGrp="1"/>
          </p:cNvSpPr>
          <p:nvPr>
            <p:ph type="ftr" sz="quarter" idx="13"/>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extLst>
      <p:ext uri="{BB962C8B-B14F-4D97-AF65-F5344CB8AC3E}">
        <p14:creationId xmlns:p14="http://schemas.microsoft.com/office/powerpoint/2010/main" val="3472070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Grp="1" noChangeArrowheads="1"/>
          </p:cNvSpPr>
          <p:nvPr>
            <p:ph type="hdr" sz="quarter"/>
          </p:nvPr>
        </p:nvSpPr>
        <p:spPr>
          <a:xfrm>
            <a:off x="71046" y="167297"/>
            <a:ext cx="3076363" cy="5117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charset="0"/>
              </a:defRPr>
            </a:lvl1pPr>
            <a:lvl2pPr marL="804522" indent="-309431" eaLnBrk="0" hangingPunct="0">
              <a:defRPr sz="2600">
                <a:solidFill>
                  <a:schemeClr val="tx1"/>
                </a:solidFill>
                <a:latin typeface="Times New Roman" charset="0"/>
              </a:defRPr>
            </a:lvl2pPr>
            <a:lvl3pPr marL="1237729" indent="-247546" eaLnBrk="0" hangingPunct="0">
              <a:defRPr sz="2600">
                <a:solidFill>
                  <a:schemeClr val="tx1"/>
                </a:solidFill>
                <a:latin typeface="Times New Roman" charset="0"/>
              </a:defRPr>
            </a:lvl3pPr>
            <a:lvl4pPr marL="1732820" indent="-247546" eaLnBrk="0" hangingPunct="0">
              <a:defRPr sz="2600">
                <a:solidFill>
                  <a:schemeClr val="tx1"/>
                </a:solidFill>
                <a:latin typeface="Times New Roman" charset="0"/>
              </a:defRPr>
            </a:lvl4pPr>
            <a:lvl5pPr marL="2227910" indent="-247546" eaLnBrk="0" hangingPunct="0">
              <a:defRPr sz="2600">
                <a:solidFill>
                  <a:schemeClr val="tx1"/>
                </a:solidFill>
                <a:latin typeface="Times New Roman" charset="0"/>
              </a:defRPr>
            </a:lvl5pPr>
            <a:lvl6pPr marL="2723000" indent="-247546" eaLnBrk="0" fontAlgn="base" hangingPunct="0">
              <a:spcBef>
                <a:spcPct val="0"/>
              </a:spcBef>
              <a:spcAft>
                <a:spcPct val="0"/>
              </a:spcAft>
              <a:defRPr sz="2600">
                <a:solidFill>
                  <a:schemeClr val="tx1"/>
                </a:solidFill>
                <a:latin typeface="Times New Roman" charset="0"/>
              </a:defRPr>
            </a:lvl6pPr>
            <a:lvl7pPr marL="3218092" indent="-247546" eaLnBrk="0" fontAlgn="base" hangingPunct="0">
              <a:spcBef>
                <a:spcPct val="0"/>
              </a:spcBef>
              <a:spcAft>
                <a:spcPct val="0"/>
              </a:spcAft>
              <a:defRPr sz="2600">
                <a:solidFill>
                  <a:schemeClr val="tx1"/>
                </a:solidFill>
                <a:latin typeface="Times New Roman" charset="0"/>
              </a:defRPr>
            </a:lvl7pPr>
            <a:lvl8pPr marL="3713183" indent="-247546" eaLnBrk="0" fontAlgn="base" hangingPunct="0">
              <a:spcBef>
                <a:spcPct val="0"/>
              </a:spcBef>
              <a:spcAft>
                <a:spcPct val="0"/>
              </a:spcAft>
              <a:defRPr sz="2600">
                <a:solidFill>
                  <a:schemeClr val="tx1"/>
                </a:solidFill>
                <a:latin typeface="Times New Roman" charset="0"/>
              </a:defRPr>
            </a:lvl8pPr>
            <a:lvl9pPr marL="4208274" indent="-247546" eaLnBrk="0" fontAlgn="base" hangingPunct="0">
              <a:spcBef>
                <a:spcPct val="0"/>
              </a:spcBef>
              <a:spcAft>
                <a:spcPct val="0"/>
              </a:spcAft>
              <a:defRPr sz="2600">
                <a:solidFill>
                  <a:schemeClr val="tx1"/>
                </a:solidFill>
                <a:latin typeface="Times New Roman" charset="0"/>
              </a:defRPr>
            </a:lvl9pPr>
          </a:lstStyle>
          <a:p>
            <a:pPr eaLnBrk="1" hangingPunct="1"/>
            <a:r>
              <a:rPr lang="en-GB" altLang="en-GB" sz="900">
                <a:latin typeface="Arial" charset="0"/>
              </a:rPr>
              <a:t>1.1. Introduction to e-resources management</a:t>
            </a:r>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smtClean="0"/>
              <a:t>Benefits to users</a:t>
            </a:r>
          </a:p>
          <a:p>
            <a:pPr eaLnBrk="1" hangingPunct="1"/>
            <a:r>
              <a:rPr lang="en-GB" altLang="en-US" dirty="0" smtClean="0"/>
              <a:t>-explain fast procurement models (titles are added as soon as published)</a:t>
            </a:r>
          </a:p>
          <a:p>
            <a:pPr eaLnBrk="1" hangingPunct="1"/>
            <a:endParaRPr lang="en-GB" altLang="en-US" dirty="0" smtClean="0"/>
          </a:p>
          <a:p>
            <a:pPr eaLnBrk="1" hangingPunct="1">
              <a:buFontTx/>
              <a:buChar char="-"/>
            </a:pPr>
            <a:r>
              <a:rPr lang="en-GB" altLang="en-US" dirty="0" smtClean="0"/>
              <a:t>Explain the ease in retrieving online information as opposed to print (in the latter items my be </a:t>
            </a:r>
            <a:r>
              <a:rPr lang="en-GB" altLang="en-US" dirty="0" err="1" smtClean="0"/>
              <a:t>misshelved</a:t>
            </a:r>
            <a:r>
              <a:rPr lang="en-GB" altLang="en-US" dirty="0" smtClean="0"/>
              <a:t>, misplaced, etc.)</a:t>
            </a:r>
          </a:p>
          <a:p>
            <a:pPr eaLnBrk="1" hangingPunct="1">
              <a:buFontTx/>
              <a:buChar char="-"/>
            </a:pPr>
            <a:endParaRPr lang="en-GB" altLang="en-US" dirty="0" smtClean="0"/>
          </a:p>
          <a:p>
            <a:pPr eaLnBrk="1" hangingPunct="1">
              <a:buFontTx/>
              <a:buChar char="-"/>
            </a:pPr>
            <a:r>
              <a:rPr lang="en-GB" altLang="en-US" dirty="0" smtClean="0"/>
              <a:t>One item can be accessed by many users at the same time</a:t>
            </a:r>
          </a:p>
          <a:p>
            <a:pPr eaLnBrk="1" hangingPunct="1">
              <a:buFontTx/>
              <a:buChar char="-"/>
            </a:pPr>
            <a:endParaRPr lang="en-GB" altLang="en-US" dirty="0" smtClean="0"/>
          </a:p>
          <a:p>
            <a:pPr eaLnBrk="1" hangingPunct="1">
              <a:buFontTx/>
              <a:buChar char="-"/>
            </a:pPr>
            <a:r>
              <a:rPr lang="en-GB" altLang="en-US" dirty="0" smtClean="0"/>
              <a:t>You can browse by author, subject or titles at a click of a button </a:t>
            </a:r>
          </a:p>
          <a:p>
            <a:pPr eaLnBrk="1" hangingPunct="1">
              <a:buFontTx/>
              <a:buChar char="-"/>
            </a:pPr>
            <a:endParaRPr lang="en-GB" altLang="en-US" dirty="0" smtClean="0"/>
          </a:p>
        </p:txBody>
      </p:sp>
      <p:sp>
        <p:nvSpPr>
          <p:cNvPr id="2" name="Date Placeholder 1"/>
          <p:cNvSpPr>
            <a:spLocks noGrp="1"/>
          </p:cNvSpPr>
          <p:nvPr>
            <p:ph type="dt" idx="10"/>
          </p:nvPr>
        </p:nvSpPr>
        <p:spPr/>
        <p:txBody>
          <a:bodyPr/>
          <a:lstStyle/>
          <a:p>
            <a:fld id="{E68605E3-C6A9-41B0-9551-0CF529CFD255}" type="datetime3">
              <a:rPr lang="en-US" smtClean="0"/>
              <a:t>3 June 2014</a:t>
            </a:fld>
            <a:endParaRPr lang="en-US"/>
          </a:p>
        </p:txBody>
      </p:sp>
      <p:sp>
        <p:nvSpPr>
          <p:cNvPr id="3" name="Footer Placeholder 2"/>
          <p:cNvSpPr>
            <a:spLocks noGrp="1"/>
          </p:cNvSpPr>
          <p:nvPr>
            <p:ph type="ftr" sz="quarter" idx="11"/>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11"/>
          </p:nvPr>
        </p:nvSpPr>
        <p:spPr/>
        <p:txBody>
          <a:bodyPr/>
          <a:lstStyle/>
          <a:p>
            <a:fld id="{C623B231-3D70-2A4C-A0C2-A57463CF59EC}" type="slidenum">
              <a:rPr lang="en-US" smtClean="0"/>
              <a:t>8</a:t>
            </a:fld>
            <a:endParaRPr lang="en-US" dirty="0"/>
          </a:p>
        </p:txBody>
      </p:sp>
      <p:sp>
        <p:nvSpPr>
          <p:cNvPr id="6" name="Date Placeholder 5"/>
          <p:cNvSpPr>
            <a:spLocks noGrp="1"/>
          </p:cNvSpPr>
          <p:nvPr>
            <p:ph type="dt" idx="12"/>
          </p:nvPr>
        </p:nvSpPr>
        <p:spPr/>
        <p:txBody>
          <a:bodyPr/>
          <a:lstStyle/>
          <a:p>
            <a:fld id="{78E18EC4-13E4-4148-A0B3-B2001B67BE5D}" type="datetime3">
              <a:rPr lang="en-US" smtClean="0"/>
              <a:t>3 June 2014</a:t>
            </a:fld>
            <a:endParaRPr lang="en-US"/>
          </a:p>
        </p:txBody>
      </p:sp>
      <p:sp>
        <p:nvSpPr>
          <p:cNvPr id="8" name="Rectangle 7"/>
          <p:cNvSpPr/>
          <p:nvPr/>
        </p:nvSpPr>
        <p:spPr>
          <a:xfrm>
            <a:off x="472492" y="338881"/>
            <a:ext cx="3548804" cy="222591"/>
          </a:xfrm>
          <a:prstGeom prst="rect">
            <a:avLst/>
          </a:prstGeom>
        </p:spPr>
        <p:txBody>
          <a:bodyPr lIns="95640" tIns="47820" rIns="95640" bIns="47820">
            <a:spAutoFit/>
          </a:bodyPr>
          <a:lstStyle/>
          <a:p>
            <a:r>
              <a:rPr lang="en-GB" altLang="en-GB" sz="800" dirty="0">
                <a:latin typeface="Arial" panose="020B0604020202020204" pitchFamily="34" charset="0"/>
                <a:cs typeface="Arial" panose="020B0604020202020204" pitchFamily="34" charset="0"/>
              </a:rPr>
              <a:t>1.1. Introduction to e-resources management</a:t>
            </a:r>
          </a:p>
        </p:txBody>
      </p:sp>
      <p:sp>
        <p:nvSpPr>
          <p:cNvPr id="4" name="Footer Placeholder 3"/>
          <p:cNvSpPr>
            <a:spLocks noGrp="1"/>
          </p:cNvSpPr>
          <p:nvPr>
            <p:ph type="ftr" sz="quarter" idx="13"/>
          </p:nvPr>
        </p:nvSpPr>
        <p:spPr/>
        <p:txBody>
          <a:bodyPr/>
          <a:lstStyle/>
          <a:p>
            <a:r>
              <a:rPr lang="en-GB" smtClean="0"/>
              <a:t>This work is licensed under a Creative Commons Attribution-ShareAlike 3.0 Unported License. http://creativecommons.org/licenses/by-sa/3.0/ Last updated </a:t>
            </a:r>
            <a:fld id="{03D62954-0E2A-4EA1-BF66-653653E67BCF}" type="datetime4">
              <a:rPr lang="en-GB" smtClean="0"/>
              <a:t>03 June 2014</a:t>
            </a:fld>
            <a:r>
              <a:rPr lang="en-GB" smtClean="0"/>
              <a:t> Page ‹#›</a:t>
            </a:r>
            <a:endParaRPr lang="en-GB" dirty="0" smtClean="0"/>
          </a:p>
        </p:txBody>
      </p:sp>
    </p:spTree>
    <p:extLst>
      <p:ext uri="{BB962C8B-B14F-4D97-AF65-F5344CB8AC3E}">
        <p14:creationId xmlns:p14="http://schemas.microsoft.com/office/powerpoint/2010/main" val="670562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t>Purpose</a:t>
            </a:r>
          </a:p>
          <a:p>
            <a:r>
              <a:rPr lang="en-GB" dirty="0"/>
              <a:t>To demonstrate the electronic resources and materials available to librarians and researchers in the country through the INASP Website.  To highlight information which will help librarians in selecting which resource to use – Content overview, subject strengths.  To demonstrate sections which help librarians in using and raising awareness of resources – service strengths, librarians sections on publisher webpages which may contain training or promotional materials.</a:t>
            </a:r>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fld id="{BFB96618-DA0F-4665-A1DA-237686CE33C8}" type="slidenum">
              <a:rPr lang="en-GB" sz="1300"/>
              <a:pPr eaLnBrk="1" hangingPunct="1"/>
              <a:t>9</a:t>
            </a:fld>
            <a:endParaRPr lang="en-GB" sz="1300"/>
          </a:p>
        </p:txBody>
      </p:sp>
      <p:sp>
        <p:nvSpPr>
          <p:cNvPr id="922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p:txBody>
      </p:sp>
      <p:sp>
        <p:nvSpPr>
          <p:cNvPr id="9222" name="Footer Placeholder 5"/>
          <p:cNvSpPr>
            <a:spLocks noGrp="1"/>
          </p:cNvSpPr>
          <p:nvPr>
            <p:ph type="ftr" sz="quarter" idx="4"/>
          </p:nvPr>
        </p:nvSpPr>
        <p:spPr>
          <a:xfrm>
            <a:off x="0" y="9663796"/>
            <a:ext cx="4537778"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700" dirty="0">
                <a:latin typeface="Arial" charset="0"/>
              </a:rPr>
              <a:t>This work is licensed under a Creative Commons Attribution-</a:t>
            </a:r>
            <a:r>
              <a:rPr lang="en-GB" altLang="en-GB" sz="700" dirty="0" err="1">
                <a:latin typeface="Arial" charset="0"/>
              </a:rPr>
              <a:t>ShareAlike</a:t>
            </a:r>
            <a:r>
              <a:rPr lang="en-GB" altLang="en-GB" sz="700" dirty="0">
                <a:latin typeface="Arial" charset="0"/>
              </a:rPr>
              <a:t> 3.0 </a:t>
            </a:r>
            <a:r>
              <a:rPr lang="en-GB" altLang="en-GB" sz="700" dirty="0" err="1">
                <a:latin typeface="Arial" charset="0"/>
              </a:rPr>
              <a:t>Unported</a:t>
            </a:r>
            <a:r>
              <a:rPr lang="en-GB" altLang="en-GB" sz="700" dirty="0">
                <a:latin typeface="Arial" charset="0"/>
              </a:rPr>
              <a:t> License. http://creativecommons.org/licenses/by-sa/3.0/ Last updated 30 October 2013Page ‹#›</a:t>
            </a:r>
          </a:p>
        </p:txBody>
      </p:sp>
      <p:sp>
        <p:nvSpPr>
          <p:cNvPr id="2" name="Date Placeholder 1"/>
          <p:cNvSpPr>
            <a:spLocks noGrp="1"/>
          </p:cNvSpPr>
          <p:nvPr>
            <p:ph type="dt" idx="10"/>
          </p:nvPr>
        </p:nvSpPr>
        <p:spPr/>
        <p:txBody>
          <a:bodyPr/>
          <a:lstStyle/>
          <a:p>
            <a:fld id="{7DEEC33A-C702-49DC-9ACD-AAE520F360AD}" type="datetime3">
              <a:rPr lang="en-US" smtClean="0"/>
              <a:t>3 June 2014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fld id="{30DF446F-AD4E-4B06-9678-E07812ACAEAE}" type="slidenum">
              <a:rPr lang="en-GB" sz="1300"/>
              <a:pPr eaLnBrk="1" hangingPunct="1"/>
              <a:t>10</a:t>
            </a:fld>
            <a:endParaRPr lang="en-GB" sz="1300"/>
          </a:p>
        </p:txBody>
      </p:sp>
      <p:sp>
        <p:nvSpPr>
          <p:cNvPr id="1024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a:p>
            <a:pPr eaLnBrk="1" hangingPunct="1"/>
            <a:r>
              <a:rPr lang="en-GB" altLang="en-GB" sz="800" dirty="0">
                <a:latin typeface="Arial" charset="0"/>
              </a:rPr>
              <a:t> </a:t>
            </a:r>
          </a:p>
        </p:txBody>
      </p:sp>
      <p:sp>
        <p:nvSpPr>
          <p:cNvPr id="2" name="Date Placeholder 1"/>
          <p:cNvSpPr>
            <a:spLocks noGrp="1"/>
          </p:cNvSpPr>
          <p:nvPr>
            <p:ph type="dt" idx="10"/>
          </p:nvPr>
        </p:nvSpPr>
        <p:spPr/>
        <p:txBody>
          <a:bodyPr/>
          <a:lstStyle/>
          <a:p>
            <a:fld id="{5F725B45-D241-422E-8FD5-450448F0323D}" type="datetime3">
              <a:rPr lang="en-US" smtClean="0"/>
              <a:t>3 June 2014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fld id="{8970064D-225C-46EE-B6D6-02D4929B95C3}" type="slidenum">
              <a:rPr lang="en-GB" sz="1300"/>
              <a:pPr eaLnBrk="1" hangingPunct="1"/>
              <a:t>11</a:t>
            </a:fld>
            <a:endParaRPr lang="en-GB" sz="1300"/>
          </a:p>
        </p:txBody>
      </p:sp>
      <p:sp>
        <p:nvSpPr>
          <p:cNvPr id="11269" name="Rectangle 2"/>
          <p:cNvSpPr>
            <a:spLocks noGrp="1" noRot="1" noChangeAspect="1" noChangeArrowheads="1" noTextEdit="1"/>
          </p:cNvSpPr>
          <p:nvPr>
            <p:ph type="sldImg"/>
          </p:nvPr>
        </p:nvSpPr>
        <p:spPr>
          <a:ln/>
        </p:spPr>
      </p:sp>
      <p:sp>
        <p:nvSpPr>
          <p:cNvPr id="112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Online demo if possible</a:t>
            </a:r>
          </a:p>
          <a:p>
            <a:pPr eaLnBrk="1" hangingPunct="1"/>
            <a:endParaRPr lang="en-US" dirty="0" smtClean="0"/>
          </a:p>
          <a:p>
            <a:pPr defTabSz="457063">
              <a:defRPr/>
            </a:pPr>
            <a:r>
              <a:rPr lang="en-GB" dirty="0" smtClean="0"/>
              <a:t>See a list of all resources available to your country – paid (by consortium, free at point of use), negotiated free or Open Access</a:t>
            </a:r>
          </a:p>
          <a:p>
            <a:pPr eaLnBrk="1" hangingPunct="1"/>
            <a:endParaRPr lang="en-US" dirty="0" smtClean="0"/>
          </a:p>
          <a:p>
            <a:pPr eaLnBrk="1" hangingPunct="1"/>
            <a:r>
              <a:rPr lang="en-US" dirty="0" smtClean="0"/>
              <a:t>INASP will negotiate</a:t>
            </a:r>
            <a:r>
              <a:rPr lang="en-US" baseline="0" dirty="0" smtClean="0"/>
              <a:t> with some publishers to offer free access to certain INASP countries where libraries in the rest of the world pay a subscription</a:t>
            </a:r>
            <a:endParaRPr lang="en-US" dirty="0" smtClean="0"/>
          </a:p>
        </p:txBody>
      </p:sp>
      <p:sp>
        <p:nvSpPr>
          <p:cNvPr id="2" name="Date Placeholder 1"/>
          <p:cNvSpPr>
            <a:spLocks noGrp="1"/>
          </p:cNvSpPr>
          <p:nvPr>
            <p:ph type="dt" idx="10"/>
          </p:nvPr>
        </p:nvSpPr>
        <p:spPr/>
        <p:txBody>
          <a:bodyPr/>
          <a:lstStyle/>
          <a:p>
            <a:fld id="{ED0990ED-97B8-4703-8FC3-37132CBE2F52}" type="datetime3">
              <a:rPr lang="en-US" smtClean="0"/>
              <a:t>3 June 2014</a:t>
            </a:fld>
            <a:endParaRPr lang="en-US"/>
          </a:p>
        </p:txBody>
      </p:sp>
      <p:sp>
        <p:nvSpPr>
          <p:cNvPr id="8" name="Header Placeholder 4"/>
          <p:cNvSpPr>
            <a:spLocks noGrp="1"/>
          </p:cNvSpPr>
          <p:nvPr>
            <p:ph type="hdr" sz="quarter"/>
          </p:nvPr>
        </p:nvSpPr>
        <p:spPr>
          <a:xfrm>
            <a:off x="2" y="1"/>
            <a:ext cx="3076363" cy="5117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pitchFamily="18" charset="0"/>
              </a:defRPr>
            </a:lvl1pPr>
            <a:lvl2pPr marL="776968" indent="-298834" eaLnBrk="0" hangingPunct="0">
              <a:defRPr sz="2500">
                <a:solidFill>
                  <a:schemeClr val="tx1"/>
                </a:solidFill>
                <a:latin typeface="Times New Roman" pitchFamily="18" charset="0"/>
              </a:defRPr>
            </a:lvl2pPr>
            <a:lvl3pPr marL="1195334" indent="-239067" eaLnBrk="0" hangingPunct="0">
              <a:defRPr sz="2500">
                <a:solidFill>
                  <a:schemeClr val="tx1"/>
                </a:solidFill>
                <a:latin typeface="Times New Roman" pitchFamily="18" charset="0"/>
              </a:defRPr>
            </a:lvl3pPr>
            <a:lvl4pPr marL="1673469" indent="-239067" eaLnBrk="0" hangingPunct="0">
              <a:defRPr sz="2500">
                <a:solidFill>
                  <a:schemeClr val="tx1"/>
                </a:solidFill>
                <a:latin typeface="Times New Roman" pitchFamily="18" charset="0"/>
              </a:defRPr>
            </a:lvl4pPr>
            <a:lvl5pPr marL="2151604" indent="-239067" eaLnBrk="0" hangingPunct="0">
              <a:defRPr sz="2500">
                <a:solidFill>
                  <a:schemeClr val="tx1"/>
                </a:solidFill>
                <a:latin typeface="Times New Roman" pitchFamily="18" charset="0"/>
              </a:defRPr>
            </a:lvl5pPr>
            <a:lvl6pPr marL="2629737" indent="-239067" eaLnBrk="0" fontAlgn="base" hangingPunct="0">
              <a:spcBef>
                <a:spcPct val="0"/>
              </a:spcBef>
              <a:spcAft>
                <a:spcPct val="0"/>
              </a:spcAft>
              <a:defRPr sz="2500">
                <a:solidFill>
                  <a:schemeClr val="tx1"/>
                </a:solidFill>
                <a:latin typeface="Times New Roman" pitchFamily="18" charset="0"/>
              </a:defRPr>
            </a:lvl6pPr>
            <a:lvl7pPr marL="3107871" indent="-239067" eaLnBrk="0" fontAlgn="base" hangingPunct="0">
              <a:spcBef>
                <a:spcPct val="0"/>
              </a:spcBef>
              <a:spcAft>
                <a:spcPct val="0"/>
              </a:spcAft>
              <a:defRPr sz="2500">
                <a:solidFill>
                  <a:schemeClr val="tx1"/>
                </a:solidFill>
                <a:latin typeface="Times New Roman" pitchFamily="18" charset="0"/>
              </a:defRPr>
            </a:lvl7pPr>
            <a:lvl8pPr marL="3586005" indent="-239067" eaLnBrk="0" fontAlgn="base" hangingPunct="0">
              <a:spcBef>
                <a:spcPct val="0"/>
              </a:spcBef>
              <a:spcAft>
                <a:spcPct val="0"/>
              </a:spcAft>
              <a:defRPr sz="2500">
                <a:solidFill>
                  <a:schemeClr val="tx1"/>
                </a:solidFill>
                <a:latin typeface="Times New Roman" pitchFamily="18" charset="0"/>
              </a:defRPr>
            </a:lvl8pPr>
            <a:lvl9pPr marL="4064139" indent="-239067" eaLnBrk="0" fontAlgn="base" hangingPunct="0">
              <a:spcBef>
                <a:spcPct val="0"/>
              </a:spcBef>
              <a:spcAft>
                <a:spcPct val="0"/>
              </a:spcAft>
              <a:defRPr sz="2500">
                <a:solidFill>
                  <a:schemeClr val="tx1"/>
                </a:solidFill>
                <a:latin typeface="Times New Roman" pitchFamily="18" charset="0"/>
              </a:defRPr>
            </a:lvl9pPr>
          </a:lstStyle>
          <a:p>
            <a:pPr eaLnBrk="1" hangingPunct="1"/>
            <a:r>
              <a:rPr lang="en-GB" altLang="en-GB" sz="800" dirty="0">
                <a:latin typeface="Arial" charset="0"/>
              </a:rPr>
              <a:t>1.2  Presentation – E-resources available</a:t>
            </a:r>
          </a:p>
          <a:p>
            <a:pPr eaLnBrk="1" hangingPunct="1"/>
            <a:r>
              <a:rPr lang="en-GB" altLang="en-GB" sz="800" dirty="0">
                <a:latin typeface="Arial"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5784CC"/>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1C52973-40B4-4DCF-9371-C8281F43894B}" type="datetime1">
              <a:rPr lang="en-GB" smtClean="0"/>
              <a:t>03/06/2014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347" y="-1"/>
            <a:ext cx="2790825" cy="866775"/>
          </a:xfrm>
          <a:prstGeom prst="rect">
            <a:avLst/>
          </a:prstGeom>
        </p:spPr>
      </p:pic>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296969-AA6D-4F05-B76D-190973BCC0DA}" type="datetime1">
              <a:rPr lang="en-GB" smtClean="0"/>
              <a:t>03/06/2014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90523495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92480"/>
            <a:ext cx="2057400" cy="5333683"/>
          </a:xfrm>
        </p:spPr>
        <p:txBody>
          <a:bodyPr vert="eaVert"/>
          <a:lstStyle>
            <a:lvl1pPr>
              <a:defRPr>
                <a:solidFill>
                  <a:srgbClr val="5784CC"/>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792480"/>
            <a:ext cx="6019800" cy="5333683"/>
          </a:xfrm>
        </p:spPr>
        <p:txBody>
          <a:bodyPr vert="eaVert"/>
          <a:lstStyle>
            <a:lvl1pPr>
              <a:defRPr b="0">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C3CE89-5F15-49BC-8E6B-E5F5C0B848F0}" type="datetime1">
              <a:rPr lang="en-GB" smtClean="0"/>
              <a:t>03/06/2014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07151234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0187" y="0"/>
            <a:ext cx="2790825" cy="866775"/>
          </a:xfrm>
          <a:prstGeom prst="rect">
            <a:avLst/>
          </a:prstGeom>
        </p:spPr>
      </p:pic>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68B6AF-BA2B-4B21-A837-5C9F070D5F4E}" type="datetime1">
              <a:rPr lang="en-GB" smtClean="0"/>
              <a:t>03/06/2014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9707" y="0"/>
            <a:ext cx="2790825" cy="866775"/>
          </a:xfrm>
          <a:prstGeom prst="rect">
            <a:avLst/>
          </a:prstGeom>
        </p:spPr>
      </p:pic>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57284"/>
            <a:ext cx="8229600" cy="849501"/>
          </a:xfrm>
        </p:spPr>
        <p:txBody>
          <a:bodyPr/>
          <a:lstStyle>
            <a:lvl1pPr>
              <a:defRPr>
                <a:solidFill>
                  <a:srgbClr val="5784CC"/>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666666"/>
                </a:solidFill>
              </a:defRPr>
            </a:lvl1pPr>
            <a:lvl2pPr>
              <a:defRPr sz="2400">
                <a:solidFill>
                  <a:srgbClr val="666666"/>
                </a:solidFill>
              </a:defRPr>
            </a:lvl2pPr>
            <a:lvl3pPr>
              <a:defRPr sz="2000">
                <a:solidFill>
                  <a:srgbClr val="666666"/>
                </a:solidFill>
              </a:defRPr>
            </a:lvl3pPr>
            <a:lvl4pPr>
              <a:defRPr sz="1800">
                <a:solidFill>
                  <a:srgbClr val="666666"/>
                </a:solidFill>
              </a:defRPr>
            </a:lvl4pPr>
            <a:lvl5pPr>
              <a:defRPr sz="1800">
                <a:solidFill>
                  <a:srgbClr val="666666"/>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666666"/>
                </a:solidFill>
              </a:defRPr>
            </a:lvl1pPr>
            <a:lvl2pPr>
              <a:defRPr sz="2400">
                <a:solidFill>
                  <a:srgbClr val="666666"/>
                </a:solidFill>
              </a:defRPr>
            </a:lvl2pPr>
            <a:lvl3pPr>
              <a:defRPr sz="2000">
                <a:solidFill>
                  <a:srgbClr val="666666"/>
                </a:solidFill>
              </a:defRPr>
            </a:lvl3pPr>
            <a:lvl4pPr>
              <a:defRPr sz="1800">
                <a:solidFill>
                  <a:srgbClr val="666666"/>
                </a:solidFill>
              </a:defRPr>
            </a:lvl4pPr>
            <a:lvl5pPr>
              <a:defRPr sz="1800">
                <a:solidFill>
                  <a:srgbClr val="666666"/>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E26854-8564-416B-82C5-CC524F34B464}" type="datetime1">
              <a:rPr lang="en-GB" smtClean="0"/>
              <a:t>03/06/2014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8898407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56640"/>
            <a:ext cx="4040188" cy="1118235"/>
          </a:xfrm>
        </p:spPr>
        <p:txBody>
          <a:bodyPr anchor="b"/>
          <a:lstStyle>
            <a:lvl1pPr marL="0" indent="0">
              <a:buNone/>
              <a:defRPr sz="2400" b="1">
                <a:solidFill>
                  <a:srgbClr val="5784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666666"/>
                </a:solidFill>
              </a:defRPr>
            </a:lvl1pPr>
            <a:lvl2pPr>
              <a:defRPr sz="2000">
                <a:solidFill>
                  <a:srgbClr val="666666"/>
                </a:solidFill>
              </a:defRPr>
            </a:lvl2pPr>
            <a:lvl3pPr>
              <a:defRPr sz="1800">
                <a:solidFill>
                  <a:srgbClr val="666666"/>
                </a:solidFill>
              </a:defRPr>
            </a:lvl3pPr>
            <a:lvl4pPr>
              <a:defRPr sz="1600">
                <a:solidFill>
                  <a:srgbClr val="666666"/>
                </a:solidFill>
              </a:defRPr>
            </a:lvl4pPr>
            <a:lvl5pPr>
              <a:defRPr sz="1600">
                <a:solidFill>
                  <a:srgbClr val="666666"/>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056640"/>
            <a:ext cx="4041775" cy="1118235"/>
          </a:xfrm>
        </p:spPr>
        <p:txBody>
          <a:bodyPr anchor="b"/>
          <a:lstStyle>
            <a:lvl1pPr marL="0" indent="0">
              <a:buNone/>
              <a:defRPr sz="2400" b="1">
                <a:solidFill>
                  <a:srgbClr val="5784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solidFill>
                  <a:srgbClr val="666666"/>
                </a:solidFill>
              </a:defRPr>
            </a:lvl1pPr>
            <a:lvl2pPr>
              <a:defRPr sz="2000">
                <a:solidFill>
                  <a:srgbClr val="666666"/>
                </a:solidFill>
              </a:defRPr>
            </a:lvl2pPr>
            <a:lvl3pPr>
              <a:defRPr sz="1800">
                <a:solidFill>
                  <a:srgbClr val="666666"/>
                </a:solidFill>
              </a:defRPr>
            </a:lvl3pPr>
            <a:lvl4pPr>
              <a:defRPr sz="1600">
                <a:solidFill>
                  <a:srgbClr val="666666"/>
                </a:solidFill>
              </a:defRPr>
            </a:lvl4pPr>
            <a:lvl5pPr>
              <a:defRPr sz="1600">
                <a:solidFill>
                  <a:srgbClr val="666666"/>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8B8E31-F8CC-41E1-B70F-7D9E1C875D46}" type="datetime1">
              <a:rPr lang="en-GB" smtClean="0"/>
              <a:t>03/06/2014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4026317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3669E2-729C-4C05-9D66-E743B133300A}" type="datetime1">
              <a:rPr lang="en-GB" smtClean="0"/>
              <a:t>03/06/2014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F5B8D-EE94-4900-8F2E-1D837E50F098}" type="datetime1">
              <a:rPr lang="en-GB" smtClean="0"/>
              <a:t>03/06/2014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42DF05-5D8B-43D9-8133-535B55DBBAC1}" type="datetime1">
              <a:rPr lang="en-GB" smtClean="0"/>
              <a:t>03/06/2014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802639"/>
            <a:ext cx="5486400" cy="39249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43DBC6-9421-4F6E-B158-B6968A14CD2F}" type="datetime1">
              <a:rPr lang="en-GB" smtClean="0"/>
              <a:t>03/06/2014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3617765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PowerPoint-v3.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583" y="0"/>
            <a:ext cx="9169982" cy="6879166"/>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576AEF1A-0ECA-45FA-B8F2-46B1DFAAF915}" type="datetime1">
              <a:rPr lang="en-GB" smtClean="0"/>
              <a:t>03/06/2014</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666666"/>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rgbClr val="666666"/>
          </a:solidFill>
          <a:latin typeface="Georgia"/>
          <a:ea typeface="+mn-ea"/>
          <a:cs typeface="+mn-cs"/>
        </a:defRPr>
      </a:lvl2pPr>
      <a:lvl3pPr marL="1143000" indent="-228600" algn="l" defTabSz="457200" rtl="0" eaLnBrk="1" latinLnBrk="0" hangingPunct="1">
        <a:spcBef>
          <a:spcPct val="20000"/>
        </a:spcBef>
        <a:buFont typeface="Arial"/>
        <a:buChar char="•"/>
        <a:defRPr sz="2400" kern="1200">
          <a:solidFill>
            <a:srgbClr val="666666"/>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rgbClr val="666666"/>
          </a:solidFill>
          <a:latin typeface="Georgia"/>
          <a:ea typeface="+mn-ea"/>
          <a:cs typeface="+mn-cs"/>
        </a:defRPr>
      </a:lvl4pPr>
      <a:lvl5pPr marL="2057400" indent="-228600" algn="l" defTabSz="457200" rtl="0" eaLnBrk="1" latinLnBrk="0" hangingPunct="1">
        <a:spcBef>
          <a:spcPct val="20000"/>
        </a:spcBef>
        <a:buFont typeface="Arial"/>
        <a:buChar char="»"/>
        <a:defRPr sz="2000" kern="1200">
          <a:solidFill>
            <a:srgbClr val="666666"/>
          </a:solidFill>
          <a:latin typeface="Georgi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nasp.inf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nasp.info/en/training-resources/open-access-resourc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doaj.or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research4life.org/" TargetMode="External"/><Relationship Id="rId7" Type="http://schemas.openxmlformats.org/officeDocument/2006/relationships/hyperlink" Target="http://www.wipo.int/ardi/e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oaresciences.org/training/en/index.html" TargetMode="External"/><Relationship Id="rId5" Type="http://schemas.openxmlformats.org/officeDocument/2006/relationships/hyperlink" Target="http://www.aginternetwork.org/en/" TargetMode="External"/><Relationship Id="rId4" Type="http://schemas.openxmlformats.org/officeDocument/2006/relationships/hyperlink" Target="http://www.who.int/hinari/e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opendoar.org/search.php" TargetMode="External"/><Relationship Id="rId2" Type="http://schemas.openxmlformats.org/officeDocument/2006/relationships/hyperlink" Target="http://www.inasp.info/en/training-resources/open-access-resources/institutional-repositorie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oxfordjournals.org/access_purchase/developing_countries.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about.jstor.org/libraries/african-access-initiativ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ipl.org/"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creativecommons.org/licenses/by-sa/3.0/deed.en_US"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a:t>Introduction to online research literature</a:t>
            </a:r>
          </a:p>
        </p:txBody>
      </p:sp>
    </p:spTree>
    <p:extLst>
      <p:ext uri="{BB962C8B-B14F-4D97-AF65-F5344CB8AC3E}">
        <p14:creationId xmlns:p14="http://schemas.microsoft.com/office/powerpoint/2010/main" val="2920971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sz="4000" dirty="0" smtClean="0"/>
              <a:t>What is available</a:t>
            </a:r>
          </a:p>
        </p:txBody>
      </p:sp>
      <p:sp>
        <p:nvSpPr>
          <p:cNvPr id="3075" name="Rectangle 3"/>
          <p:cNvSpPr>
            <a:spLocks noGrp="1" noChangeArrowheads="1"/>
          </p:cNvSpPr>
          <p:nvPr>
            <p:ph type="body" idx="1"/>
          </p:nvPr>
        </p:nvSpPr>
        <p:spPr>
          <a:xfrm>
            <a:off x="459608" y="1922548"/>
            <a:ext cx="8229600" cy="4305532"/>
          </a:xfrm>
        </p:spPr>
        <p:txBody>
          <a:bodyPr>
            <a:normAutofit/>
          </a:bodyPr>
          <a:lstStyle/>
          <a:p>
            <a:pPr marL="342900" lvl="1" indent="-342900">
              <a:buFont typeface="Arial"/>
              <a:buChar char="•"/>
            </a:pPr>
            <a:r>
              <a:rPr lang="en-GB" sz="3200" dirty="0">
                <a:latin typeface="Arial" panose="020B0604020202020204" pitchFamily="34" charset="0"/>
                <a:cs typeface="Arial" panose="020B0604020202020204" pitchFamily="34" charset="0"/>
              </a:rPr>
              <a:t>Research4Life</a:t>
            </a:r>
          </a:p>
          <a:p>
            <a:pPr marL="342900" lvl="1" indent="-342900">
              <a:buFont typeface="Arial"/>
              <a:buChar char="•"/>
            </a:pPr>
            <a:r>
              <a:rPr lang="en-GB" sz="3200" dirty="0" smtClean="0">
                <a:latin typeface="Arial" panose="020B0604020202020204" pitchFamily="34" charset="0"/>
                <a:cs typeface="Arial" panose="020B0604020202020204" pitchFamily="34" charset="0"/>
              </a:rPr>
              <a:t>INASP</a:t>
            </a:r>
            <a:endParaRPr lang="en-GB" sz="3200" dirty="0">
              <a:latin typeface="Arial" panose="020B0604020202020204" pitchFamily="34" charset="0"/>
              <a:cs typeface="Arial" panose="020B0604020202020204" pitchFamily="34" charset="0"/>
            </a:endParaRPr>
          </a:p>
          <a:p>
            <a:pPr marL="342900" lvl="1" indent="-342900">
              <a:buFont typeface="Arial"/>
              <a:buChar char="•"/>
            </a:pPr>
            <a:r>
              <a:rPr lang="en-GB" sz="3200" dirty="0" smtClean="0">
                <a:latin typeface="Arial" panose="020B0604020202020204" pitchFamily="34" charset="0"/>
                <a:cs typeface="Arial" panose="020B0604020202020204" pitchFamily="34" charset="0"/>
              </a:rPr>
              <a:t>Open access from publishers</a:t>
            </a:r>
          </a:p>
          <a:p>
            <a:pPr marL="342900" lvl="1" indent="-342900">
              <a:buFont typeface="Arial"/>
              <a:buChar char="•"/>
            </a:pPr>
            <a:r>
              <a:rPr lang="en-GB" sz="3200" dirty="0" smtClean="0">
                <a:latin typeface="Arial" panose="020B0604020202020204" pitchFamily="34" charset="0"/>
                <a:cs typeface="Arial" panose="020B0604020202020204" pitchFamily="34" charset="0"/>
              </a:rPr>
              <a:t>Institutional repositories</a:t>
            </a:r>
            <a:endParaRPr lang="en-GB" sz="3200" dirty="0">
              <a:latin typeface="Arial" panose="020B0604020202020204" pitchFamily="34" charset="0"/>
              <a:cs typeface="Arial" panose="020B0604020202020204" pitchFamily="34" charset="0"/>
            </a:endParaRPr>
          </a:p>
          <a:p>
            <a:pPr marL="342900" lvl="1" indent="-342900">
              <a:buFont typeface="Arial"/>
              <a:buChar char="•"/>
            </a:pPr>
            <a:r>
              <a:rPr lang="en-GB" sz="3200" dirty="0">
                <a:latin typeface="Arial" panose="020B0604020202020204" pitchFamily="34" charset="0"/>
                <a:cs typeface="Arial" panose="020B0604020202020204" pitchFamily="34" charset="0"/>
              </a:rPr>
              <a:t>Other access initiatives</a:t>
            </a:r>
          </a:p>
          <a:p>
            <a:pPr marL="342900" lvl="1" indent="-342900">
              <a:buFont typeface="Arial"/>
              <a:buChar char="•"/>
            </a:pPr>
            <a:r>
              <a:rPr lang="en-GB" sz="3200" dirty="0" smtClean="0">
                <a:latin typeface="Arial" panose="020B0604020202020204" pitchFamily="34" charset="0"/>
                <a:cs typeface="Arial" panose="020B0604020202020204" pitchFamily="34" charset="0"/>
              </a:rPr>
              <a:t>Direct subscriptions</a:t>
            </a:r>
            <a:endParaRPr lang="en-GB" sz="3200" dirty="0">
              <a:latin typeface="Arial" panose="020B0604020202020204" pitchFamily="34" charset="0"/>
              <a:cs typeface="Arial" panose="020B0604020202020204" pitchFamily="34" charset="0"/>
            </a:endParaRPr>
          </a:p>
        </p:txBody>
      </p:sp>
      <p:sp>
        <p:nvSpPr>
          <p:cNvPr id="2" name="Date Placeholder 1"/>
          <p:cNvSpPr>
            <a:spLocks noGrp="1"/>
          </p:cNvSpPr>
          <p:nvPr>
            <p:ph type="dt" sz="half" idx="10"/>
          </p:nvPr>
        </p:nvSpPr>
        <p:spPr/>
        <p:txBody>
          <a:bodyPr/>
          <a:lstStyle/>
          <a:p>
            <a:fld id="{C555F590-3DD5-458A-8004-E3A4BEA71251}"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10</a:t>
            </a:fld>
            <a:endParaRPr lang="en-US"/>
          </a:p>
        </p:txBody>
      </p:sp>
    </p:spTree>
    <p:extLst>
      <p:ext uri="{BB962C8B-B14F-4D97-AF65-F5344CB8AC3E}">
        <p14:creationId xmlns:p14="http://schemas.microsoft.com/office/powerpoint/2010/main" val="3399302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t>INASP country resource pages</a:t>
            </a:r>
          </a:p>
        </p:txBody>
      </p:sp>
      <p:sp>
        <p:nvSpPr>
          <p:cNvPr id="4099" name="Rectangle 3"/>
          <p:cNvSpPr>
            <a:spLocks noGrp="1" noChangeArrowheads="1"/>
          </p:cNvSpPr>
          <p:nvPr>
            <p:ph type="body" idx="1"/>
          </p:nvPr>
        </p:nvSpPr>
        <p:spPr/>
        <p:txBody>
          <a:bodyPr>
            <a:normAutofit lnSpcReduction="10000"/>
          </a:bodyPr>
          <a:lstStyle/>
          <a:p>
            <a:pPr eaLnBrk="1" hangingPunct="1">
              <a:lnSpc>
                <a:spcPct val="90000"/>
              </a:lnSpc>
            </a:pPr>
            <a:r>
              <a:rPr lang="en-GB" sz="3600" dirty="0" smtClean="0">
                <a:latin typeface="Arial" panose="020B0604020202020204" pitchFamily="34" charset="0"/>
                <a:cs typeface="Arial" panose="020B0604020202020204" pitchFamily="34" charset="0"/>
                <a:hlinkClick r:id="rId3"/>
              </a:rPr>
              <a:t>http://www.inasp.info/</a:t>
            </a:r>
            <a:r>
              <a:rPr lang="en-GB" sz="3600" dirty="0" smtClean="0">
                <a:latin typeface="Arial" panose="020B0604020202020204" pitchFamily="34" charset="0"/>
                <a:cs typeface="Arial" panose="020B0604020202020204" pitchFamily="34" charset="0"/>
              </a:rPr>
              <a:t>[country] </a:t>
            </a:r>
            <a:endParaRPr lang="en-GB" dirty="0" smtClean="0">
              <a:latin typeface="Arial" panose="020B0604020202020204" pitchFamily="34" charset="0"/>
              <a:cs typeface="Arial" panose="020B0604020202020204" pitchFamily="34" charset="0"/>
            </a:endParaRPr>
          </a:p>
          <a:p>
            <a:pPr eaLnBrk="1" hangingPunct="1">
              <a:lnSpc>
                <a:spcPct val="90000"/>
              </a:lnSpc>
            </a:pPr>
            <a:r>
              <a:rPr lang="en-GB" dirty="0" smtClean="0">
                <a:latin typeface="Arial" panose="020B0604020202020204" pitchFamily="34" charset="0"/>
                <a:cs typeface="Arial" panose="020B0604020202020204" pitchFamily="34" charset="0"/>
              </a:rPr>
              <a:t>See a list of all resources available to your country </a:t>
            </a:r>
          </a:p>
          <a:p>
            <a:pPr>
              <a:lnSpc>
                <a:spcPct val="90000"/>
              </a:lnSpc>
            </a:pPr>
            <a:r>
              <a:rPr lang="en-GB" dirty="0" smtClean="0">
                <a:latin typeface="Arial" panose="020B0604020202020204" pitchFamily="34" charset="0"/>
                <a:cs typeface="Arial" panose="020B0604020202020204" pitchFamily="34" charset="0"/>
              </a:rPr>
              <a:t>INASP has negotiated free access to these resources</a:t>
            </a:r>
          </a:p>
          <a:p>
            <a:pPr>
              <a:lnSpc>
                <a:spcPct val="90000"/>
              </a:lnSpc>
            </a:pPr>
            <a:r>
              <a:rPr lang="en-GB" dirty="0" err="1" smtClean="0">
                <a:latin typeface="Arial" panose="020B0604020202020204" pitchFamily="34" charset="0"/>
                <a:cs typeface="Arial" panose="020B0604020202020204" pitchFamily="34" charset="0"/>
              </a:rPr>
              <a:t>Url</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for </a:t>
            </a:r>
            <a:r>
              <a:rPr lang="en-GB" dirty="0" smtClean="0">
                <a:latin typeface="Arial" panose="020B0604020202020204" pitchFamily="34" charset="0"/>
                <a:cs typeface="Arial" panose="020B0604020202020204" pitchFamily="34" charset="0"/>
              </a:rPr>
              <a:t>access to resource</a:t>
            </a:r>
            <a:endParaRPr lang="en-GB" dirty="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Description </a:t>
            </a:r>
            <a:r>
              <a:rPr lang="en-GB" dirty="0">
                <a:latin typeface="Arial" panose="020B0604020202020204" pitchFamily="34" charset="0"/>
                <a:cs typeface="Arial" panose="020B0604020202020204" pitchFamily="34" charset="0"/>
              </a:rPr>
              <a:t>of content and service </a:t>
            </a:r>
            <a:r>
              <a:rPr lang="en-GB" dirty="0" smtClean="0">
                <a:latin typeface="Arial" panose="020B0604020202020204" pitchFamily="34" charset="0"/>
                <a:cs typeface="Arial" panose="020B0604020202020204" pitchFamily="34" charset="0"/>
              </a:rPr>
              <a:t>features</a:t>
            </a:r>
          </a:p>
          <a:p>
            <a:r>
              <a:rPr lang="en-GB" dirty="0" smtClean="0">
                <a:latin typeface="Arial" panose="020B0604020202020204" pitchFamily="34" charset="0"/>
                <a:cs typeface="Arial" panose="020B0604020202020204" pitchFamily="34" charset="0"/>
              </a:rPr>
              <a:t>Need to register, ideally with fixed IP address</a:t>
            </a:r>
            <a:endParaRPr lang="en-GB" dirty="0">
              <a:latin typeface="Arial" panose="020B0604020202020204" pitchFamily="34" charset="0"/>
              <a:cs typeface="Arial" panose="020B0604020202020204" pitchFamily="34" charset="0"/>
            </a:endParaRPr>
          </a:p>
        </p:txBody>
      </p:sp>
      <p:sp>
        <p:nvSpPr>
          <p:cNvPr id="2" name="Date Placeholder 1"/>
          <p:cNvSpPr>
            <a:spLocks noGrp="1"/>
          </p:cNvSpPr>
          <p:nvPr>
            <p:ph type="dt" sz="half" idx="10"/>
          </p:nvPr>
        </p:nvSpPr>
        <p:spPr/>
        <p:txBody>
          <a:bodyPr/>
          <a:lstStyle/>
          <a:p>
            <a:fld id="{5C626D77-29F8-4A11-BB3C-41451B4F1F9E}"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11</a:t>
            </a:fld>
            <a:endParaRPr lang="en-US"/>
          </a:p>
        </p:txBody>
      </p:sp>
    </p:spTree>
    <p:extLst>
      <p:ext uri="{BB962C8B-B14F-4D97-AF65-F5344CB8AC3E}">
        <p14:creationId xmlns:p14="http://schemas.microsoft.com/office/powerpoint/2010/main" val="3241551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Open Access resources</a:t>
            </a:r>
            <a:endParaRPr lang="en-GB" dirty="0"/>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hlinkClick r:id="rId3"/>
              </a:rPr>
              <a:t>http://www.inasp.info/en/training-resources/open-access-resources</a:t>
            </a:r>
            <a:r>
              <a:rPr lang="en-GB" dirty="0" smtClean="0">
                <a:latin typeface="Arial" panose="020B0604020202020204" pitchFamily="34" charset="0"/>
                <a:cs typeface="Arial" panose="020B0604020202020204" pitchFamily="34" charset="0"/>
                <a:hlinkClick r:id="rId3"/>
              </a:rPr>
              <a:t>/</a:t>
            </a: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Multi-disciplinary resources</a:t>
            </a:r>
          </a:p>
          <a:p>
            <a:r>
              <a:rPr lang="en-GB" dirty="0" smtClean="0">
                <a:latin typeface="Arial" panose="020B0604020202020204" pitchFamily="34" charset="0"/>
                <a:cs typeface="Arial" panose="020B0604020202020204" pitchFamily="34" charset="0"/>
              </a:rPr>
              <a:t>Subject specific resources</a:t>
            </a:r>
          </a:p>
          <a:p>
            <a:r>
              <a:rPr lang="en-GB" dirty="0" smtClean="0">
                <a:latin typeface="Arial" panose="020B0604020202020204" pitchFamily="34" charset="0"/>
                <a:cs typeface="Arial" panose="020B0604020202020204" pitchFamily="34" charset="0"/>
              </a:rPr>
              <a:t>Open access readings</a:t>
            </a:r>
          </a:p>
          <a:p>
            <a:r>
              <a:rPr lang="en-GB" dirty="0" smtClean="0">
                <a:latin typeface="Arial" panose="020B0604020202020204" pitchFamily="34" charset="0"/>
                <a:cs typeface="Arial" panose="020B0604020202020204" pitchFamily="34" charset="0"/>
              </a:rPr>
              <a:t>Directory of Open Access Journals </a:t>
            </a:r>
          </a:p>
          <a:p>
            <a:pPr lvl="1"/>
            <a:r>
              <a:rPr lang="en-GB" dirty="0">
                <a:latin typeface="Arial" panose="020B0604020202020204" pitchFamily="34" charset="0"/>
                <a:cs typeface="Arial" panose="020B0604020202020204" pitchFamily="34" charset="0"/>
                <a:hlinkClick r:id="rId4"/>
              </a:rPr>
              <a:t>http://doaj.org</a:t>
            </a:r>
            <a:r>
              <a:rPr lang="en-GB" dirty="0" smtClean="0">
                <a:latin typeface="Arial" panose="020B0604020202020204" pitchFamily="34" charset="0"/>
                <a:cs typeface="Arial" panose="020B0604020202020204" pitchFamily="34" charset="0"/>
                <a:hlinkClick r:id="rId4"/>
              </a:rPr>
              <a:t>/</a:t>
            </a:r>
            <a:r>
              <a:rPr lang="en-GB" dirty="0" smtClean="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5EF156A0-DFCE-410B-9FAD-A0E784BEF4EB}"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12</a:t>
            </a:fld>
            <a:endParaRPr lang="en-US"/>
          </a:p>
        </p:txBody>
      </p:sp>
    </p:spTree>
    <p:extLst>
      <p:ext uri="{BB962C8B-B14F-4D97-AF65-F5344CB8AC3E}">
        <p14:creationId xmlns:p14="http://schemas.microsoft.com/office/powerpoint/2010/main" val="2926496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Research </a:t>
            </a:r>
            <a:r>
              <a:rPr lang="en-GB" dirty="0"/>
              <a:t>4 </a:t>
            </a:r>
            <a:r>
              <a:rPr lang="en-GB" dirty="0" smtClean="0"/>
              <a:t>Life</a:t>
            </a:r>
            <a:endParaRPr lang="en-GB" dirty="0"/>
          </a:p>
        </p:txBody>
      </p:sp>
      <p:sp>
        <p:nvSpPr>
          <p:cNvPr id="3" name="Content Placeholder 2"/>
          <p:cNvSpPr>
            <a:spLocks noGrp="1"/>
          </p:cNvSpPr>
          <p:nvPr>
            <p:ph idx="1"/>
          </p:nvPr>
        </p:nvSpPr>
        <p:spPr>
          <a:xfrm>
            <a:off x="457199" y="1912388"/>
            <a:ext cx="8229600" cy="4305532"/>
          </a:xfrm>
        </p:spPr>
        <p:txBody>
          <a:bodyPr>
            <a:normAutofit fontScale="55000" lnSpcReduction="20000"/>
          </a:bodyPr>
          <a:lstStyle/>
          <a:p>
            <a:pPr marL="342900" lvl="1" indent="-342900">
              <a:buFont typeface="Arial"/>
              <a:buChar char="•"/>
            </a:pPr>
            <a:r>
              <a:rPr lang="en-GB" sz="3200" dirty="0" smtClean="0">
                <a:latin typeface="Arial" panose="020B0604020202020204" pitchFamily="34" charset="0"/>
                <a:cs typeface="Arial" panose="020B0604020202020204" pitchFamily="34" charset="0"/>
                <a:hlinkClick r:id="rId3"/>
              </a:rPr>
              <a:t>http</a:t>
            </a:r>
            <a:r>
              <a:rPr lang="en-GB" sz="3200" dirty="0">
                <a:latin typeface="Arial" panose="020B0604020202020204" pitchFamily="34" charset="0"/>
                <a:cs typeface="Arial" panose="020B0604020202020204" pitchFamily="34" charset="0"/>
                <a:hlinkClick r:id="rId3"/>
              </a:rPr>
              <a:t>://www.research4life.org</a:t>
            </a:r>
            <a:r>
              <a:rPr lang="en-GB" sz="3200" dirty="0" smtClean="0">
                <a:latin typeface="Arial" panose="020B0604020202020204" pitchFamily="34" charset="0"/>
                <a:cs typeface="Arial" panose="020B0604020202020204" pitchFamily="34" charset="0"/>
                <a:hlinkClick r:id="rId3"/>
              </a:rPr>
              <a:t>/</a:t>
            </a:r>
            <a:endParaRPr lang="en-GB" sz="3200" dirty="0" smtClean="0">
              <a:latin typeface="Arial" panose="020B0604020202020204" pitchFamily="34" charset="0"/>
              <a:cs typeface="Arial" panose="020B0604020202020204" pitchFamily="34" charset="0"/>
            </a:endParaRPr>
          </a:p>
          <a:p>
            <a:pPr marL="342900" lvl="1" indent="-342900">
              <a:buFont typeface="Arial"/>
              <a:buChar char="•"/>
            </a:pPr>
            <a:r>
              <a:rPr lang="en-GB" sz="3200" dirty="0" smtClean="0">
                <a:latin typeface="Arial" panose="020B0604020202020204" pitchFamily="34" charset="0"/>
                <a:cs typeface="Arial" panose="020B0604020202020204" pitchFamily="34" charset="0"/>
              </a:rPr>
              <a:t>HINARI</a:t>
            </a:r>
          </a:p>
          <a:p>
            <a:pPr marL="742950" lvl="2" indent="-342900"/>
            <a:r>
              <a:rPr lang="en-GB" sz="3200" dirty="0">
                <a:latin typeface="Arial" panose="020B0604020202020204" pitchFamily="34" charset="0"/>
                <a:cs typeface="Arial" panose="020B0604020202020204" pitchFamily="34" charset="0"/>
              </a:rPr>
              <a:t>Access to Research in Health </a:t>
            </a:r>
            <a:r>
              <a:rPr lang="en-US" sz="3200" dirty="0" smtClean="0">
                <a:latin typeface="Arial" panose="020B0604020202020204" pitchFamily="34" charset="0"/>
                <a:cs typeface="Arial" panose="020B0604020202020204" pitchFamily="34" charset="0"/>
              </a:rPr>
              <a:t>(12,700 </a:t>
            </a:r>
            <a:r>
              <a:rPr lang="en-US" sz="3200" dirty="0">
                <a:latin typeface="Arial" panose="020B0604020202020204" pitchFamily="34" charset="0"/>
                <a:cs typeface="Arial" panose="020B0604020202020204" pitchFamily="34" charset="0"/>
              </a:rPr>
              <a:t>journals, </a:t>
            </a:r>
            <a:r>
              <a:rPr lang="en-US" sz="3200" dirty="0" smtClean="0">
                <a:latin typeface="Arial" panose="020B0604020202020204" pitchFamily="34" charset="0"/>
                <a:cs typeface="Arial" panose="020B0604020202020204" pitchFamily="34" charset="0"/>
              </a:rPr>
              <a:t>24,900 books)</a:t>
            </a:r>
            <a:endParaRPr lang="en-GB" sz="3200" dirty="0" smtClean="0">
              <a:latin typeface="Arial" panose="020B0604020202020204" pitchFamily="34" charset="0"/>
              <a:cs typeface="Arial" panose="020B0604020202020204" pitchFamily="34" charset="0"/>
            </a:endParaRPr>
          </a:p>
          <a:p>
            <a:pPr marL="742950" lvl="2" indent="-342900"/>
            <a:r>
              <a:rPr lang="en-GB" sz="3200" dirty="0">
                <a:latin typeface="Arial" panose="020B0604020202020204" pitchFamily="34" charset="0"/>
                <a:cs typeface="Arial" panose="020B0604020202020204" pitchFamily="34" charset="0"/>
                <a:hlinkClick r:id="rId4"/>
              </a:rPr>
              <a:t>http://www.who.int/hinari/en</a:t>
            </a:r>
            <a:r>
              <a:rPr lang="en-GB" sz="3200" dirty="0" smtClean="0">
                <a:latin typeface="Arial" panose="020B0604020202020204" pitchFamily="34" charset="0"/>
                <a:cs typeface="Arial" panose="020B0604020202020204" pitchFamily="34" charset="0"/>
                <a:hlinkClick r:id="rId4"/>
              </a:rPr>
              <a:t>/</a:t>
            </a:r>
            <a:r>
              <a:rPr lang="en-GB" sz="3200" dirty="0" smtClean="0">
                <a:latin typeface="Arial" panose="020B0604020202020204" pitchFamily="34" charset="0"/>
                <a:cs typeface="Arial" panose="020B0604020202020204" pitchFamily="34" charset="0"/>
              </a:rPr>
              <a:t> </a:t>
            </a:r>
          </a:p>
          <a:p>
            <a:pPr marL="342900" lvl="1" indent="-342900">
              <a:buFont typeface="Arial"/>
              <a:buChar char="•"/>
            </a:pPr>
            <a:r>
              <a:rPr lang="en-GB" sz="3200" dirty="0" smtClean="0">
                <a:latin typeface="Arial" panose="020B0604020202020204" pitchFamily="34" charset="0"/>
                <a:cs typeface="Arial" panose="020B0604020202020204" pitchFamily="34" charset="0"/>
              </a:rPr>
              <a:t>AGORA</a:t>
            </a:r>
          </a:p>
          <a:p>
            <a:pPr marL="742950" lvl="2" indent="-342900"/>
            <a:r>
              <a:rPr lang="en-GB" sz="3200" dirty="0" smtClean="0">
                <a:latin typeface="Arial" panose="020B0604020202020204" pitchFamily="34" charset="0"/>
                <a:cs typeface="Arial" panose="020B0604020202020204" pitchFamily="34" charset="0"/>
              </a:rPr>
              <a:t>Access to Global Online Research in Agriculture </a:t>
            </a:r>
            <a:r>
              <a:rPr lang="en-US" sz="3200" dirty="0">
                <a:latin typeface="Arial" panose="020B0604020202020204" pitchFamily="34" charset="0"/>
                <a:cs typeface="Arial" panose="020B0604020202020204" pitchFamily="34" charset="0"/>
              </a:rPr>
              <a:t>(</a:t>
            </a:r>
            <a:r>
              <a:rPr lang="en-US" sz="3200" dirty="0" smtClean="0">
                <a:latin typeface="Arial" panose="020B0604020202020204" pitchFamily="34" charset="0"/>
                <a:cs typeface="Arial" panose="020B0604020202020204" pitchFamily="34" charset="0"/>
              </a:rPr>
              <a:t>3,500 </a:t>
            </a:r>
            <a:r>
              <a:rPr lang="en-US" sz="3200" dirty="0">
                <a:latin typeface="Arial" panose="020B0604020202020204" pitchFamily="34" charset="0"/>
                <a:cs typeface="Arial" panose="020B0604020202020204" pitchFamily="34" charset="0"/>
              </a:rPr>
              <a:t>journals, </a:t>
            </a:r>
            <a:r>
              <a:rPr lang="en-US" sz="3200" dirty="0" smtClean="0">
                <a:latin typeface="Arial" panose="020B0604020202020204" pitchFamily="34" charset="0"/>
                <a:cs typeface="Arial" panose="020B0604020202020204" pitchFamily="34" charset="0"/>
              </a:rPr>
              <a:t>3,400 books)</a:t>
            </a:r>
            <a:endParaRPr lang="en-GB" sz="3200" dirty="0" smtClean="0">
              <a:latin typeface="Arial" panose="020B0604020202020204" pitchFamily="34" charset="0"/>
              <a:cs typeface="Arial" panose="020B0604020202020204" pitchFamily="34" charset="0"/>
            </a:endParaRPr>
          </a:p>
          <a:p>
            <a:pPr marL="742950" lvl="2" indent="-342900"/>
            <a:r>
              <a:rPr lang="en-GB" sz="3200" dirty="0">
                <a:latin typeface="Arial" panose="020B0604020202020204" pitchFamily="34" charset="0"/>
                <a:cs typeface="Arial" panose="020B0604020202020204" pitchFamily="34" charset="0"/>
                <a:hlinkClick r:id="rId5"/>
              </a:rPr>
              <a:t>http://www.aginternetwork.org/en</a:t>
            </a:r>
            <a:r>
              <a:rPr lang="en-GB" sz="3200" dirty="0" smtClean="0">
                <a:latin typeface="Arial" panose="020B0604020202020204" pitchFamily="34" charset="0"/>
                <a:cs typeface="Arial" panose="020B0604020202020204" pitchFamily="34" charset="0"/>
                <a:hlinkClick r:id="rId5"/>
              </a:rPr>
              <a:t>/</a:t>
            </a:r>
            <a:r>
              <a:rPr lang="en-GB" sz="3200" dirty="0" smtClean="0">
                <a:latin typeface="Arial" panose="020B0604020202020204" pitchFamily="34" charset="0"/>
                <a:cs typeface="Arial" panose="020B0604020202020204" pitchFamily="34" charset="0"/>
              </a:rPr>
              <a:t> </a:t>
            </a:r>
            <a:endParaRPr lang="en-GB" sz="3200" dirty="0">
              <a:latin typeface="Arial" panose="020B0604020202020204" pitchFamily="34" charset="0"/>
              <a:cs typeface="Arial" panose="020B0604020202020204" pitchFamily="34" charset="0"/>
            </a:endParaRPr>
          </a:p>
          <a:p>
            <a:pPr marL="342900" lvl="1" indent="-342900">
              <a:buFont typeface="Arial"/>
              <a:buChar char="•"/>
            </a:pPr>
            <a:r>
              <a:rPr lang="en-GB" sz="3200" dirty="0" smtClean="0">
                <a:latin typeface="Arial" panose="020B0604020202020204" pitchFamily="34" charset="0"/>
                <a:cs typeface="Arial" panose="020B0604020202020204" pitchFamily="34" charset="0"/>
              </a:rPr>
              <a:t>OARE</a:t>
            </a:r>
          </a:p>
          <a:p>
            <a:pPr marL="742950" lvl="2" indent="-342900"/>
            <a:r>
              <a:rPr lang="en-GB" sz="3200" dirty="0">
                <a:latin typeface="Arial" panose="020B0604020202020204" pitchFamily="34" charset="0"/>
                <a:cs typeface="Arial" panose="020B0604020202020204" pitchFamily="34" charset="0"/>
              </a:rPr>
              <a:t>Online Access to Research in the </a:t>
            </a:r>
            <a:r>
              <a:rPr lang="en-GB" sz="3200" dirty="0" smtClean="0">
                <a:latin typeface="Arial" panose="020B0604020202020204" pitchFamily="34" charset="0"/>
                <a:cs typeface="Arial" panose="020B0604020202020204" pitchFamily="34" charset="0"/>
              </a:rPr>
              <a:t>Environment </a:t>
            </a:r>
            <a:r>
              <a:rPr lang="en-US" sz="3200" dirty="0">
                <a:latin typeface="Arial" panose="020B0604020202020204" pitchFamily="34" charset="0"/>
                <a:cs typeface="Arial" panose="020B0604020202020204" pitchFamily="34" charset="0"/>
              </a:rPr>
              <a:t>(</a:t>
            </a:r>
            <a:r>
              <a:rPr lang="en-US" sz="3200" dirty="0" smtClean="0">
                <a:latin typeface="Arial" panose="020B0604020202020204" pitchFamily="34" charset="0"/>
                <a:cs typeface="Arial" panose="020B0604020202020204" pitchFamily="34" charset="0"/>
              </a:rPr>
              <a:t>5,300 </a:t>
            </a:r>
            <a:r>
              <a:rPr lang="en-US" sz="3200" dirty="0">
                <a:latin typeface="Arial" panose="020B0604020202020204" pitchFamily="34" charset="0"/>
                <a:cs typeface="Arial" panose="020B0604020202020204" pitchFamily="34" charset="0"/>
              </a:rPr>
              <a:t>journals, </a:t>
            </a:r>
            <a:r>
              <a:rPr lang="en-US" sz="3200" dirty="0" smtClean="0">
                <a:latin typeface="Arial" panose="020B0604020202020204" pitchFamily="34" charset="0"/>
                <a:cs typeface="Arial" panose="020B0604020202020204" pitchFamily="34" charset="0"/>
              </a:rPr>
              <a:t>1,100 books)</a:t>
            </a:r>
            <a:endParaRPr lang="en-GB" sz="3200" dirty="0" smtClean="0">
              <a:latin typeface="Arial" panose="020B0604020202020204" pitchFamily="34" charset="0"/>
              <a:cs typeface="Arial" panose="020B0604020202020204" pitchFamily="34" charset="0"/>
            </a:endParaRPr>
          </a:p>
          <a:p>
            <a:pPr marL="742950" lvl="2" indent="-342900"/>
            <a:r>
              <a:rPr lang="en-GB" sz="3200" dirty="0">
                <a:latin typeface="Arial" panose="020B0604020202020204" pitchFamily="34" charset="0"/>
                <a:cs typeface="Arial" panose="020B0604020202020204" pitchFamily="34" charset="0"/>
                <a:hlinkClick r:id="rId6"/>
              </a:rPr>
              <a:t>http://</a:t>
            </a:r>
            <a:r>
              <a:rPr lang="en-GB" sz="3200" dirty="0" smtClean="0">
                <a:latin typeface="Arial" panose="020B0604020202020204" pitchFamily="34" charset="0"/>
                <a:cs typeface="Arial" panose="020B0604020202020204" pitchFamily="34" charset="0"/>
                <a:hlinkClick r:id="rId6"/>
              </a:rPr>
              <a:t>www.oaresciences.org/training/en/index.html</a:t>
            </a:r>
            <a:endParaRPr lang="en-GB" sz="3200" dirty="0">
              <a:latin typeface="Arial" panose="020B0604020202020204" pitchFamily="34" charset="0"/>
              <a:cs typeface="Arial" panose="020B0604020202020204" pitchFamily="34" charset="0"/>
            </a:endParaRPr>
          </a:p>
          <a:p>
            <a:pPr marL="342900" lvl="1" indent="-342900">
              <a:buFont typeface="Arial"/>
              <a:buChar char="•"/>
            </a:pPr>
            <a:r>
              <a:rPr lang="en-GB" sz="3300" dirty="0">
                <a:latin typeface="Arial" panose="020B0604020202020204" pitchFamily="34" charset="0"/>
                <a:cs typeface="Arial" panose="020B0604020202020204" pitchFamily="34" charset="0"/>
              </a:rPr>
              <a:t>ARDI</a:t>
            </a:r>
          </a:p>
          <a:p>
            <a:pPr marL="742950" lvl="2" indent="-342900"/>
            <a:r>
              <a:rPr lang="en-GB" sz="3200" dirty="0">
                <a:latin typeface="Arial" panose="020B0604020202020204" pitchFamily="34" charset="0"/>
                <a:cs typeface="Arial" panose="020B0604020202020204" pitchFamily="34" charset="0"/>
              </a:rPr>
              <a:t>Access to Research for Development and </a:t>
            </a:r>
            <a:r>
              <a:rPr lang="en-GB" sz="3200" dirty="0" smtClean="0">
                <a:latin typeface="Arial" panose="020B0604020202020204" pitchFamily="34" charset="0"/>
                <a:cs typeface="Arial" panose="020B0604020202020204" pitchFamily="34" charset="0"/>
              </a:rPr>
              <a:t>Innovation </a:t>
            </a:r>
            <a:r>
              <a:rPr lang="en-US" sz="3200" dirty="0">
                <a:latin typeface="Arial" panose="020B0604020202020204" pitchFamily="34" charset="0"/>
                <a:cs typeface="Arial" panose="020B0604020202020204" pitchFamily="34" charset="0"/>
              </a:rPr>
              <a:t>(</a:t>
            </a:r>
            <a:r>
              <a:rPr lang="en-US" sz="3200" dirty="0" smtClean="0">
                <a:latin typeface="Arial" panose="020B0604020202020204" pitchFamily="34" charset="0"/>
                <a:cs typeface="Arial" panose="020B0604020202020204" pitchFamily="34" charset="0"/>
              </a:rPr>
              <a:t>2,000 </a:t>
            </a:r>
            <a:r>
              <a:rPr lang="en-US" sz="3200" dirty="0">
                <a:latin typeface="Arial" panose="020B0604020202020204" pitchFamily="34" charset="0"/>
                <a:cs typeface="Arial" panose="020B0604020202020204" pitchFamily="34" charset="0"/>
              </a:rPr>
              <a:t>journals, </a:t>
            </a:r>
            <a:r>
              <a:rPr lang="en-US" sz="3200" dirty="0" smtClean="0">
                <a:latin typeface="Arial" panose="020B0604020202020204" pitchFamily="34" charset="0"/>
                <a:cs typeface="Arial" panose="020B0604020202020204" pitchFamily="34" charset="0"/>
              </a:rPr>
              <a:t>5,000 books)</a:t>
            </a:r>
            <a:endParaRPr lang="en-GB" sz="3200" dirty="0" smtClean="0">
              <a:latin typeface="Arial" panose="020B0604020202020204" pitchFamily="34" charset="0"/>
              <a:cs typeface="Arial" panose="020B0604020202020204" pitchFamily="34" charset="0"/>
            </a:endParaRPr>
          </a:p>
          <a:p>
            <a:pPr marL="742950" lvl="2" indent="-342900"/>
            <a:r>
              <a:rPr lang="en-GB" sz="3200" dirty="0">
                <a:latin typeface="Arial" panose="020B0604020202020204" pitchFamily="34" charset="0"/>
                <a:cs typeface="Arial" panose="020B0604020202020204" pitchFamily="34" charset="0"/>
                <a:hlinkClick r:id="rId7"/>
              </a:rPr>
              <a:t>http://www.wipo.int/ardi/en</a:t>
            </a:r>
            <a:r>
              <a:rPr lang="en-GB" sz="3200" dirty="0" smtClean="0">
                <a:latin typeface="Arial" panose="020B0604020202020204" pitchFamily="34" charset="0"/>
                <a:cs typeface="Arial" panose="020B0604020202020204" pitchFamily="34" charset="0"/>
                <a:hlinkClick r:id="rId7"/>
              </a:rPr>
              <a:t>/</a:t>
            </a:r>
            <a:r>
              <a:rPr lang="en-GB" sz="3200" dirty="0" smtClean="0">
                <a:latin typeface="Arial" panose="020B0604020202020204" pitchFamily="34" charset="0"/>
                <a:cs typeface="Arial" panose="020B0604020202020204" pitchFamily="34" charset="0"/>
              </a:rPr>
              <a:t> </a:t>
            </a:r>
            <a:endParaRPr lang="en-GB" sz="32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3FDD2B42-24D6-4ED6-B78E-9269DA8E282C}"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13</a:t>
            </a:fld>
            <a:endParaRPr lang="en-US"/>
          </a:p>
        </p:txBody>
      </p:sp>
    </p:spTree>
    <p:extLst>
      <p:ext uri="{BB962C8B-B14F-4D97-AF65-F5344CB8AC3E}">
        <p14:creationId xmlns:p14="http://schemas.microsoft.com/office/powerpoint/2010/main" val="398284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Institutional repositories</a:t>
            </a:r>
            <a:endParaRPr lang="en-GB" dirty="0"/>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hlinkClick r:id="rId2"/>
              </a:rPr>
              <a:t>http://www.inasp.info/en/training-resources/open-access-resources/institutional-repositories</a:t>
            </a:r>
            <a:r>
              <a:rPr lang="en-GB" dirty="0" smtClean="0">
                <a:latin typeface="Arial" panose="020B0604020202020204" pitchFamily="34" charset="0"/>
                <a:cs typeface="Arial" panose="020B0604020202020204" pitchFamily="34" charset="0"/>
                <a:hlinkClick r:id="rId2"/>
              </a:rPr>
              <a:t>/</a:t>
            </a:r>
            <a:r>
              <a:rPr lang="en-GB" dirty="0" smtClean="0">
                <a:latin typeface="Arial" panose="020B0604020202020204" pitchFamily="34" charset="0"/>
                <a:cs typeface="Arial" panose="020B0604020202020204" pitchFamily="34" charset="0"/>
              </a:rPr>
              <a:t> </a:t>
            </a:r>
          </a:p>
          <a:p>
            <a:r>
              <a:rPr lang="en-GB" dirty="0" smtClean="0">
                <a:latin typeface="Arial" panose="020B0604020202020204" pitchFamily="34" charset="0"/>
                <a:cs typeface="Arial" panose="020B0604020202020204" pitchFamily="34" charset="0"/>
              </a:rPr>
              <a:t>“online space </a:t>
            </a:r>
            <a:r>
              <a:rPr lang="en-GB" dirty="0">
                <a:latin typeface="Arial" panose="020B0604020202020204" pitchFamily="34" charset="0"/>
                <a:cs typeface="Arial" panose="020B0604020202020204" pitchFamily="34" charset="0"/>
              </a:rPr>
              <a:t>for collecting, preserving, and disseminating, in digital form, the intellectual output of an </a:t>
            </a:r>
            <a:r>
              <a:rPr lang="en-GB" dirty="0" smtClean="0">
                <a:latin typeface="Arial" panose="020B0604020202020204" pitchFamily="34" charset="0"/>
                <a:cs typeface="Arial" panose="020B0604020202020204" pitchFamily="34" charset="0"/>
              </a:rPr>
              <a:t>institution”</a:t>
            </a:r>
          </a:p>
          <a:p>
            <a:r>
              <a:rPr lang="en-GB" dirty="0">
                <a:latin typeface="Arial" panose="020B0604020202020204" pitchFamily="34" charset="0"/>
                <a:cs typeface="Arial" panose="020B0604020202020204" pitchFamily="34" charset="0"/>
                <a:hlinkClick r:id="rId3"/>
              </a:rPr>
              <a:t>http://</a:t>
            </a:r>
            <a:r>
              <a:rPr lang="en-GB" dirty="0" smtClean="0">
                <a:latin typeface="Arial" panose="020B0604020202020204" pitchFamily="34" charset="0"/>
                <a:cs typeface="Arial" panose="020B0604020202020204" pitchFamily="34" charset="0"/>
                <a:hlinkClick r:id="rId3"/>
              </a:rPr>
              <a:t>www.opendoar.org/search.php</a:t>
            </a:r>
            <a:endParaRPr lang="en-GB" dirty="0" smtClean="0">
              <a:latin typeface="Arial" panose="020B0604020202020204" pitchFamily="34" charset="0"/>
              <a:cs typeface="Arial" panose="020B0604020202020204" pitchFamily="34" charset="0"/>
            </a:endParaRPr>
          </a:p>
          <a:p>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14</a:t>
            </a:fld>
            <a:endParaRPr lang="en-US"/>
          </a:p>
        </p:txBody>
      </p:sp>
    </p:spTree>
    <p:extLst>
      <p:ext uri="{BB962C8B-B14F-4D97-AF65-F5344CB8AC3E}">
        <p14:creationId xmlns:p14="http://schemas.microsoft.com/office/powerpoint/2010/main" val="1754287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access initiatives</a:t>
            </a:r>
            <a:endParaRPr lang="en-GB" dirty="0"/>
          </a:p>
        </p:txBody>
      </p:sp>
      <p:sp>
        <p:nvSpPr>
          <p:cNvPr id="3" name="Content Placeholder 2"/>
          <p:cNvSpPr>
            <a:spLocks noGrp="1"/>
          </p:cNvSpPr>
          <p:nvPr>
            <p:ph idx="1"/>
          </p:nvPr>
        </p:nvSpPr>
        <p:spPr>
          <a:xfrm>
            <a:off x="457199" y="1912388"/>
            <a:ext cx="8229600" cy="4305532"/>
          </a:xfrm>
        </p:spPr>
        <p:txBody>
          <a:bodyPr/>
          <a:lstStyle/>
          <a:p>
            <a:r>
              <a:rPr lang="en-GB" dirty="0" smtClean="0">
                <a:latin typeface="Arial" panose="020B0604020202020204" pitchFamily="34" charset="0"/>
                <a:cs typeface="Arial" panose="020B0604020202020204" pitchFamily="34" charset="0"/>
              </a:rPr>
              <a:t>Oxford Journals</a:t>
            </a:r>
          </a:p>
          <a:p>
            <a:pPr lvl="1"/>
            <a:r>
              <a:rPr lang="en-GB" dirty="0">
                <a:latin typeface="Arial" panose="020B0604020202020204" pitchFamily="34" charset="0"/>
                <a:cs typeface="Arial" panose="020B0604020202020204" pitchFamily="34" charset="0"/>
                <a:hlinkClick r:id="rId3"/>
              </a:rPr>
              <a:t>http://</a:t>
            </a:r>
            <a:r>
              <a:rPr lang="en-GB" dirty="0" smtClean="0">
                <a:latin typeface="Arial" panose="020B0604020202020204" pitchFamily="34" charset="0"/>
                <a:cs typeface="Arial" panose="020B0604020202020204" pitchFamily="34" charset="0"/>
                <a:hlinkClick r:id="rId3"/>
              </a:rPr>
              <a:t>www.oxfordjournals.org/access_purchase/developing_countries.html</a:t>
            </a:r>
            <a:r>
              <a:rPr lang="en-GB" dirty="0" smtClean="0">
                <a:latin typeface="Arial" panose="020B0604020202020204" pitchFamily="34" charset="0"/>
                <a:cs typeface="Arial" panose="020B0604020202020204" pitchFamily="34" charset="0"/>
              </a:rPr>
              <a:t> </a:t>
            </a:r>
          </a:p>
          <a:p>
            <a:r>
              <a:rPr lang="en-GB" dirty="0" smtClean="0">
                <a:latin typeface="Arial" panose="020B0604020202020204" pitchFamily="34" charset="0"/>
                <a:cs typeface="Arial" panose="020B0604020202020204" pitchFamily="34" charset="0"/>
              </a:rPr>
              <a:t>JSTOR</a:t>
            </a:r>
          </a:p>
          <a:p>
            <a:pPr lvl="1"/>
            <a:r>
              <a:rPr lang="en-GB" dirty="0">
                <a:latin typeface="Arial" panose="020B0604020202020204" pitchFamily="34" charset="0"/>
                <a:cs typeface="Arial" panose="020B0604020202020204" pitchFamily="34" charset="0"/>
                <a:hlinkClick r:id="rId4"/>
              </a:rPr>
              <a:t>http://</a:t>
            </a:r>
            <a:r>
              <a:rPr lang="en-GB" dirty="0" smtClean="0">
                <a:latin typeface="Arial" panose="020B0604020202020204" pitchFamily="34" charset="0"/>
                <a:cs typeface="Arial" panose="020B0604020202020204" pitchFamily="34" charset="0"/>
                <a:hlinkClick r:id="rId4"/>
              </a:rPr>
              <a:t>about.jstor.org/libraries/african-access-initiative</a:t>
            </a:r>
            <a:r>
              <a:rPr lang="en-GB" dirty="0" smtClean="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3FDD2B42-24D6-4ED6-B78E-9269DA8E282C}"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15</a:t>
            </a:fld>
            <a:endParaRPr lang="en-US"/>
          </a:p>
        </p:txBody>
      </p:sp>
    </p:spTree>
    <p:extLst>
      <p:ext uri="{BB962C8B-B14F-4D97-AF65-F5344CB8AC3E}">
        <p14:creationId xmlns:p14="http://schemas.microsoft.com/office/powerpoint/2010/main" val="4279021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Legal issues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Authorised users only</a:t>
            </a:r>
          </a:p>
          <a:p>
            <a:pPr lvl="1"/>
            <a:r>
              <a:rPr lang="en-GB" dirty="0"/>
              <a:t>E</a:t>
            </a:r>
            <a:r>
              <a:rPr lang="en-GB" dirty="0" smtClean="0"/>
              <a:t>mployees</a:t>
            </a:r>
            <a:r>
              <a:rPr lang="en-GB" dirty="0"/>
              <a:t>, faculty, staff and </a:t>
            </a:r>
            <a:r>
              <a:rPr lang="en-GB" dirty="0" smtClean="0"/>
              <a:t>students </a:t>
            </a:r>
            <a:r>
              <a:rPr lang="en-GB" dirty="0"/>
              <a:t>walk in </a:t>
            </a:r>
            <a:r>
              <a:rPr lang="en-GB" dirty="0" smtClean="0"/>
              <a:t>users from not for profit organisations</a:t>
            </a:r>
            <a:endParaRPr lang="en-GB" dirty="0"/>
          </a:p>
          <a:p>
            <a:pPr lvl="1"/>
            <a:r>
              <a:rPr lang="en-GB" dirty="0" smtClean="0"/>
              <a:t>Off </a:t>
            </a:r>
            <a:r>
              <a:rPr lang="en-GB" dirty="0"/>
              <a:t>campus </a:t>
            </a:r>
            <a:r>
              <a:rPr lang="en-GB" dirty="0" smtClean="0"/>
              <a:t>use possible</a:t>
            </a:r>
            <a:endParaRPr lang="en-GB" dirty="0"/>
          </a:p>
          <a:p>
            <a:r>
              <a:rPr lang="en-GB" dirty="0" smtClean="0"/>
              <a:t>Permitted use </a:t>
            </a:r>
          </a:p>
          <a:p>
            <a:pPr lvl="1"/>
            <a:r>
              <a:rPr lang="en-GB" dirty="0" smtClean="0"/>
              <a:t>Private use or research, no commercial use</a:t>
            </a:r>
          </a:p>
          <a:p>
            <a:pPr lvl="1"/>
            <a:r>
              <a:rPr lang="en-GB" dirty="0" smtClean="0"/>
              <a:t>15% of content of journal or book only</a:t>
            </a:r>
          </a:p>
          <a:p>
            <a:r>
              <a:rPr lang="en-GB" dirty="0" smtClean="0"/>
              <a:t>Prohibitions</a:t>
            </a:r>
          </a:p>
          <a:p>
            <a:pPr lvl="1"/>
            <a:r>
              <a:rPr lang="en-GB" dirty="0" smtClean="0"/>
              <a:t>No altering, copying, systematic downloading</a:t>
            </a:r>
          </a:p>
          <a:p>
            <a:r>
              <a:rPr lang="en-GB" dirty="0" smtClean="0"/>
              <a:t>Copyright</a:t>
            </a:r>
          </a:p>
          <a:p>
            <a:pPr lvl="1"/>
            <a:r>
              <a:rPr lang="en-GB" dirty="0" smtClean="0"/>
              <a:t>Remains with the publisher</a:t>
            </a:r>
            <a:endParaRPr lang="en-GB" dirty="0"/>
          </a:p>
        </p:txBody>
      </p:sp>
      <p:sp>
        <p:nvSpPr>
          <p:cNvPr id="4" name="Date Placeholder 3"/>
          <p:cNvSpPr>
            <a:spLocks noGrp="1"/>
          </p:cNvSpPr>
          <p:nvPr>
            <p:ph type="dt" sz="half" idx="10"/>
          </p:nvPr>
        </p:nvSpPr>
        <p:spPr/>
        <p:txBody>
          <a:bodyPr/>
          <a:lstStyle/>
          <a:p>
            <a:fld id="{15D991D4-6CF4-45B2-B4EA-B12CBA8FD22F}" type="datetime1">
              <a:rPr lang="en-US" smtClean="0"/>
              <a:t>6/3/2014</a:t>
            </a:fld>
            <a:endParaRPr lang="en-GB"/>
          </a:p>
        </p:txBody>
      </p:sp>
      <p:sp>
        <p:nvSpPr>
          <p:cNvPr id="5" name="Slide Number Placeholder 4"/>
          <p:cNvSpPr>
            <a:spLocks noGrp="1"/>
          </p:cNvSpPr>
          <p:nvPr>
            <p:ph type="sldNum" sz="quarter" idx="12"/>
          </p:nvPr>
        </p:nvSpPr>
        <p:spPr/>
        <p:txBody>
          <a:bodyPr/>
          <a:lstStyle/>
          <a:p>
            <a:fld id="{9D65E654-A2E7-4872-B964-D7B21DEF2702}" type="slidenum">
              <a:rPr lang="en-GB" smtClean="0"/>
              <a:pPr/>
              <a:t>16</a:t>
            </a:fld>
            <a:endParaRPr lang="en-GB"/>
          </a:p>
        </p:txBody>
      </p:sp>
    </p:spTree>
    <p:extLst>
      <p:ext uri="{BB962C8B-B14F-4D97-AF65-F5344CB8AC3E}">
        <p14:creationId xmlns:p14="http://schemas.microsoft.com/office/powerpoint/2010/main" val="1675317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a:t>
            </a:r>
            <a:endParaRPr lang="en-GB" dirty="0"/>
          </a:p>
        </p:txBody>
      </p:sp>
      <p:sp>
        <p:nvSpPr>
          <p:cNvPr id="3" name="Content Placeholder 2"/>
          <p:cNvSpPr>
            <a:spLocks noGrp="1"/>
          </p:cNvSpPr>
          <p:nvPr>
            <p:ph idx="1"/>
          </p:nvPr>
        </p:nvSpPr>
        <p:spPr/>
        <p:txBody>
          <a:bodyPr/>
          <a:lstStyle/>
          <a:p>
            <a:r>
              <a:rPr lang="en-GB" i="1" dirty="0" err="1"/>
              <a:t>Handout</a:t>
            </a:r>
            <a:r>
              <a:rPr lang="en-GB" i="1" dirty="0"/>
              <a:t> 1 - Using Online </a:t>
            </a:r>
            <a:r>
              <a:rPr lang="en-GB" i="1" dirty="0" err="1"/>
              <a:t>Resources.Docx</a:t>
            </a:r>
            <a:r>
              <a:rPr lang="en-GB" i="1" dirty="0"/>
              <a:t> </a:t>
            </a:r>
            <a:r>
              <a:rPr lang="en-GB" dirty="0" smtClean="0"/>
              <a:t>contains links to various resources</a:t>
            </a:r>
          </a:p>
          <a:p>
            <a:r>
              <a:rPr lang="en-GB" dirty="0" smtClean="0"/>
              <a:t>Take some time now to look at what is available</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17</a:t>
            </a:fld>
            <a:endParaRPr lang="en-US"/>
          </a:p>
        </p:txBody>
      </p:sp>
    </p:spTree>
    <p:extLst>
      <p:ext uri="{BB962C8B-B14F-4D97-AF65-F5344CB8AC3E}">
        <p14:creationId xmlns:p14="http://schemas.microsoft.com/office/powerpoint/2010/main" val="3333355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dirty="0">
                <a:latin typeface="Georgia" panose="02040502050405020303" pitchFamily="18" charset="0"/>
              </a:rPr>
              <a:t>General principles for e</a:t>
            </a:r>
            <a:r>
              <a:rPr lang="en-US" dirty="0" err="1">
                <a:latin typeface="Georgia" panose="02040502050405020303" pitchFamily="18" charset="0"/>
              </a:rPr>
              <a:t>ffective</a:t>
            </a:r>
            <a:r>
              <a:rPr lang="en-US" dirty="0">
                <a:latin typeface="Georgia" panose="02040502050405020303" pitchFamily="18" charset="0"/>
              </a:rPr>
              <a:t> searching of online resources</a:t>
            </a:r>
            <a:endParaRPr lang="en-GB" dirty="0" smtClean="0"/>
          </a:p>
        </p:txBody>
      </p:sp>
    </p:spTree>
    <p:extLst>
      <p:ext uri="{BB962C8B-B14F-4D97-AF65-F5344CB8AC3E}">
        <p14:creationId xmlns:p14="http://schemas.microsoft.com/office/powerpoint/2010/main" val="1578342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Search planning</a:t>
            </a:r>
          </a:p>
          <a:p>
            <a:r>
              <a:rPr lang="en-US" dirty="0" smtClean="0"/>
              <a:t>Searching</a:t>
            </a:r>
          </a:p>
          <a:p>
            <a:r>
              <a:rPr lang="en-US" dirty="0" smtClean="0"/>
              <a:t>Refining a search</a:t>
            </a:r>
          </a:p>
          <a:p>
            <a:r>
              <a:rPr lang="en-US" dirty="0" smtClean="0"/>
              <a:t>Boolean operators</a:t>
            </a:r>
          </a:p>
          <a:p>
            <a:r>
              <a:rPr lang="en-US" dirty="0" smtClean="0"/>
              <a:t>Truncation</a:t>
            </a:r>
          </a:p>
          <a:p>
            <a:r>
              <a:rPr lang="en-US" dirty="0" smtClean="0"/>
              <a:t>Evaluating a search</a:t>
            </a:r>
          </a:p>
          <a:p>
            <a:endParaRPr lang="en-US" dirty="0"/>
          </a:p>
        </p:txBody>
      </p:sp>
      <p:sp>
        <p:nvSpPr>
          <p:cNvPr id="4" name="Date Placeholder 3"/>
          <p:cNvSpPr>
            <a:spLocks noGrp="1"/>
          </p:cNvSpPr>
          <p:nvPr>
            <p:ph type="dt" sz="half" idx="10"/>
          </p:nvPr>
        </p:nvSpPr>
        <p:spPr/>
        <p:txBody>
          <a:bodyPr/>
          <a:lstStyle/>
          <a:p>
            <a:fld id="{32F3B503-9CCF-4B8E-8AC4-E759725D2BE0}" type="datetime1">
              <a:rPr lang="en-GB" smtClean="0"/>
              <a:t>03/06/2014</a:t>
            </a:fld>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pPr/>
              <a:t>19</a:t>
            </a:fld>
            <a:endParaRPr lang="en-US" dirty="0"/>
          </a:p>
        </p:txBody>
      </p:sp>
    </p:spTree>
    <p:extLst>
      <p:ext uri="{BB962C8B-B14F-4D97-AF65-F5344CB8AC3E}">
        <p14:creationId xmlns:p14="http://schemas.microsoft.com/office/powerpoint/2010/main" val="743353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a:t>
            </a:r>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rPr>
              <a:t>What is online research literature?</a:t>
            </a:r>
          </a:p>
          <a:p>
            <a:r>
              <a:rPr lang="en-GB" dirty="0">
                <a:latin typeface="Arial" panose="020B0604020202020204" pitchFamily="34" charset="0"/>
                <a:cs typeface="Arial" panose="020B0604020202020204" pitchFamily="34" charset="0"/>
              </a:rPr>
              <a:t>Why would I use it?</a:t>
            </a:r>
          </a:p>
          <a:p>
            <a:r>
              <a:rPr lang="en-GB" dirty="0">
                <a:latin typeface="Arial" panose="020B0604020202020204" pitchFamily="34" charset="0"/>
                <a:cs typeface="Arial" panose="020B0604020202020204" pitchFamily="34" charset="0"/>
              </a:rPr>
              <a:t>What is available here and now?</a:t>
            </a:r>
          </a:p>
          <a:p>
            <a:r>
              <a:rPr lang="en-GB" dirty="0">
                <a:latin typeface="Arial" panose="020B0604020202020204" pitchFamily="34" charset="0"/>
                <a:cs typeface="Arial" panose="020B0604020202020204" pitchFamily="34" charset="0"/>
              </a:rPr>
              <a:t>How do I find what I need?</a:t>
            </a:r>
          </a:p>
          <a:p>
            <a:r>
              <a:rPr lang="en-GB" dirty="0">
                <a:latin typeface="Arial" panose="020B0604020202020204" pitchFamily="34" charset="0"/>
                <a:cs typeface="Arial" panose="020B0604020202020204" pitchFamily="34" charset="0"/>
              </a:rPr>
              <a:t>How can I be sure it is reliable</a:t>
            </a:r>
            <a:r>
              <a:rPr lang="en-GB"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2</a:t>
            </a:fld>
            <a:endParaRPr lang="en-US"/>
          </a:p>
        </p:txBody>
      </p:sp>
    </p:spTree>
    <p:extLst>
      <p:ext uri="{BB962C8B-B14F-4D97-AF65-F5344CB8AC3E}">
        <p14:creationId xmlns:p14="http://schemas.microsoft.com/office/powerpoint/2010/main" val="3877028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to you want?</a:t>
            </a:r>
            <a:endParaRPr lang="en-GB" dirty="0"/>
          </a:p>
        </p:txBody>
      </p:sp>
      <p:sp>
        <p:nvSpPr>
          <p:cNvPr id="3" name="Content Placeholder 2"/>
          <p:cNvSpPr>
            <a:spLocks noGrp="1"/>
          </p:cNvSpPr>
          <p:nvPr>
            <p:ph idx="1"/>
          </p:nvPr>
        </p:nvSpPr>
        <p:spPr/>
        <p:txBody>
          <a:bodyPr>
            <a:normAutofit/>
          </a:bodyPr>
          <a:lstStyle/>
          <a:p>
            <a:r>
              <a:rPr lang="en-GB" dirty="0" smtClean="0"/>
              <a:t>Journal </a:t>
            </a:r>
          </a:p>
          <a:p>
            <a:pPr lvl="1"/>
            <a:r>
              <a:rPr lang="en-GB" dirty="0" smtClean="0"/>
              <a:t>Specific title</a:t>
            </a:r>
          </a:p>
          <a:p>
            <a:r>
              <a:rPr lang="en-GB" dirty="0" smtClean="0"/>
              <a:t>Article</a:t>
            </a:r>
          </a:p>
          <a:p>
            <a:pPr lvl="1"/>
            <a:r>
              <a:rPr lang="en-GB" dirty="0"/>
              <a:t>Specific article</a:t>
            </a:r>
          </a:p>
          <a:p>
            <a:pPr lvl="1"/>
            <a:r>
              <a:rPr lang="en-GB" dirty="0" smtClean="0"/>
              <a:t>Any article on the subject</a:t>
            </a:r>
          </a:p>
          <a:p>
            <a:r>
              <a:rPr lang="en-GB" dirty="0" smtClean="0"/>
              <a:t>Information</a:t>
            </a:r>
          </a:p>
          <a:p>
            <a:pPr lvl="1"/>
            <a:r>
              <a:rPr lang="en-GB" dirty="0" smtClean="0"/>
              <a:t>Any reliable source</a:t>
            </a:r>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20</a:t>
            </a:fld>
            <a:endParaRPr lang="en-US"/>
          </a:p>
        </p:txBody>
      </p:sp>
    </p:spTree>
    <p:extLst>
      <p:ext uri="{BB962C8B-B14F-4D97-AF65-F5344CB8AC3E}">
        <p14:creationId xmlns:p14="http://schemas.microsoft.com/office/powerpoint/2010/main" val="4178327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 find a specific </a:t>
            </a:r>
            <a:r>
              <a:rPr lang="en-GB" dirty="0" smtClean="0"/>
              <a:t>journal</a:t>
            </a:r>
            <a:endParaRPr lang="en-GB" dirty="0"/>
          </a:p>
        </p:txBody>
      </p:sp>
      <p:sp>
        <p:nvSpPr>
          <p:cNvPr id="3" name="Content Placeholder 2"/>
          <p:cNvSpPr>
            <a:spLocks noGrp="1"/>
          </p:cNvSpPr>
          <p:nvPr>
            <p:ph idx="1"/>
          </p:nvPr>
        </p:nvSpPr>
        <p:spPr/>
        <p:txBody>
          <a:bodyPr/>
          <a:lstStyle/>
          <a:p>
            <a:r>
              <a:rPr lang="en-GB" dirty="0" smtClean="0"/>
              <a:t>Is it in Research4Life?</a:t>
            </a:r>
          </a:p>
          <a:p>
            <a:pPr lvl="1"/>
            <a:r>
              <a:rPr lang="en-GB" dirty="0" smtClean="0"/>
              <a:t>Use the A-Z listing</a:t>
            </a:r>
          </a:p>
          <a:p>
            <a:r>
              <a:rPr lang="en-GB" dirty="0" smtClean="0"/>
              <a:t>Is it in </a:t>
            </a:r>
            <a:r>
              <a:rPr lang="en-GB" dirty="0"/>
              <a:t>Directory of Open Access </a:t>
            </a:r>
            <a:r>
              <a:rPr lang="en-GB" dirty="0" smtClean="0"/>
              <a:t>Journals?</a:t>
            </a:r>
          </a:p>
          <a:p>
            <a:pPr lvl="1"/>
            <a:r>
              <a:rPr lang="en-GB" dirty="0" smtClean="0"/>
              <a:t>Search by title</a:t>
            </a:r>
            <a:endParaRPr lang="en-GB" dirty="0"/>
          </a:p>
          <a:p>
            <a:r>
              <a:rPr lang="en-GB" dirty="0" smtClean="0"/>
              <a:t> Search on Google</a:t>
            </a:r>
          </a:p>
          <a:p>
            <a:pPr lvl="1"/>
            <a:r>
              <a:rPr lang="en-GB" dirty="0" smtClean="0"/>
              <a:t>Who is the publisher?  Do you have access through other routes e.g. JSTOR, INASP?</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21</a:t>
            </a:fld>
            <a:endParaRPr lang="en-US"/>
          </a:p>
        </p:txBody>
      </p:sp>
    </p:spTree>
    <p:extLst>
      <p:ext uri="{BB962C8B-B14F-4D97-AF65-F5344CB8AC3E}">
        <p14:creationId xmlns:p14="http://schemas.microsoft.com/office/powerpoint/2010/main" val="1529466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find a specific article</a:t>
            </a:r>
            <a:endParaRPr lang="en-GB" dirty="0"/>
          </a:p>
        </p:txBody>
      </p:sp>
      <p:sp>
        <p:nvSpPr>
          <p:cNvPr id="3" name="Content Placeholder 2"/>
          <p:cNvSpPr>
            <a:spLocks noGrp="1"/>
          </p:cNvSpPr>
          <p:nvPr>
            <p:ph idx="1"/>
          </p:nvPr>
        </p:nvSpPr>
        <p:spPr/>
        <p:txBody>
          <a:bodyPr>
            <a:normAutofit lnSpcReduction="10000"/>
          </a:bodyPr>
          <a:lstStyle/>
          <a:p>
            <a:r>
              <a:rPr lang="en-GB" dirty="0" smtClean="0"/>
              <a:t>Find the journal title as previously</a:t>
            </a:r>
          </a:p>
          <a:p>
            <a:pPr lvl="1"/>
            <a:r>
              <a:rPr lang="en-GB" dirty="0" smtClean="0"/>
              <a:t>Use the journal platform (webpage) to browse or search for the article you want</a:t>
            </a:r>
          </a:p>
          <a:p>
            <a:pPr lvl="1"/>
            <a:r>
              <a:rPr lang="en-GB" dirty="0" smtClean="0"/>
              <a:t>Use search options to search under issue, date, author, article title </a:t>
            </a:r>
            <a:r>
              <a:rPr lang="en-GB" dirty="0" err="1" smtClean="0"/>
              <a:t>etc</a:t>
            </a:r>
            <a:endParaRPr lang="en-GB" dirty="0" smtClean="0"/>
          </a:p>
          <a:p>
            <a:r>
              <a:rPr lang="en-GB" dirty="0" smtClean="0"/>
              <a:t>If you don’t have access to the journal, would a pre-print suffice?</a:t>
            </a:r>
          </a:p>
          <a:p>
            <a:pPr lvl="1"/>
            <a:r>
              <a:rPr lang="en-GB" dirty="0" smtClean="0"/>
              <a:t>Search </a:t>
            </a:r>
            <a:r>
              <a:rPr lang="en-GB" dirty="0" err="1" smtClean="0"/>
              <a:t>OpenDOAR</a:t>
            </a:r>
            <a:r>
              <a:rPr lang="en-GB" dirty="0" smtClean="0"/>
              <a:t> or institutional repository of one of the authors</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22</a:t>
            </a:fld>
            <a:endParaRPr lang="en-US"/>
          </a:p>
        </p:txBody>
      </p:sp>
    </p:spTree>
    <p:extLst>
      <p:ext uri="{BB962C8B-B14F-4D97-AF65-F5344CB8AC3E}">
        <p14:creationId xmlns:p14="http://schemas.microsoft.com/office/powerpoint/2010/main" val="3159074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 find any article or information</a:t>
            </a:r>
            <a:endParaRPr lang="en-GB" dirty="0"/>
          </a:p>
        </p:txBody>
      </p:sp>
      <p:sp>
        <p:nvSpPr>
          <p:cNvPr id="3" name="Content Placeholder 2"/>
          <p:cNvSpPr>
            <a:spLocks noGrp="1"/>
          </p:cNvSpPr>
          <p:nvPr>
            <p:ph idx="1"/>
          </p:nvPr>
        </p:nvSpPr>
        <p:spPr/>
        <p:txBody>
          <a:bodyPr/>
          <a:lstStyle/>
          <a:p>
            <a:r>
              <a:rPr lang="en-GB" dirty="0" smtClean="0"/>
              <a:t>Develop a search strategy</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23</a:t>
            </a:fld>
            <a:endParaRPr lang="en-US"/>
          </a:p>
        </p:txBody>
      </p:sp>
    </p:spTree>
    <p:extLst>
      <p:ext uri="{BB962C8B-B14F-4D97-AF65-F5344CB8AC3E}">
        <p14:creationId xmlns:p14="http://schemas.microsoft.com/office/powerpoint/2010/main" val="3894457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Preparing a search strategy</a:t>
            </a:r>
            <a:endParaRPr lang="en-US" dirty="0"/>
          </a:p>
        </p:txBody>
      </p:sp>
      <p:sp>
        <p:nvSpPr>
          <p:cNvPr id="3" name="Content Placeholder 2"/>
          <p:cNvSpPr>
            <a:spLocks noGrp="1"/>
          </p:cNvSpPr>
          <p:nvPr>
            <p:ph idx="1"/>
          </p:nvPr>
        </p:nvSpPr>
        <p:spPr/>
        <p:txBody>
          <a:bodyPr/>
          <a:lstStyle/>
          <a:p>
            <a:pPr marL="0" indent="0">
              <a:buNone/>
            </a:pPr>
            <a:r>
              <a:rPr lang="en-US" dirty="0" smtClean="0"/>
              <a:t>Effective searching is a process</a:t>
            </a:r>
          </a:p>
          <a:p>
            <a:r>
              <a:rPr lang="en-US" dirty="0" smtClean="0"/>
              <a:t>Define a search topic</a:t>
            </a:r>
          </a:p>
          <a:p>
            <a:r>
              <a:rPr lang="en-US" dirty="0" smtClean="0"/>
              <a:t>Identify possible search terms</a:t>
            </a:r>
          </a:p>
          <a:p>
            <a:r>
              <a:rPr lang="en-US" dirty="0" smtClean="0"/>
              <a:t>Refine a search strategy</a:t>
            </a:r>
            <a:endParaRPr lang="en-US" dirty="0"/>
          </a:p>
        </p:txBody>
      </p:sp>
      <p:sp>
        <p:nvSpPr>
          <p:cNvPr id="4" name="Date Placeholder 3"/>
          <p:cNvSpPr>
            <a:spLocks noGrp="1"/>
          </p:cNvSpPr>
          <p:nvPr>
            <p:ph type="dt" sz="half" idx="10"/>
          </p:nvPr>
        </p:nvSpPr>
        <p:spPr/>
        <p:txBody>
          <a:bodyPr/>
          <a:lstStyle/>
          <a:p>
            <a:fld id="{095B8AE6-E973-49E0-8F30-8245D0A9789B}"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24</a:t>
            </a:fld>
            <a:endParaRPr lang="en-US"/>
          </a:p>
        </p:txBody>
      </p:sp>
    </p:spTree>
    <p:extLst>
      <p:ext uri="{BB962C8B-B14F-4D97-AF65-F5344CB8AC3E}">
        <p14:creationId xmlns:p14="http://schemas.microsoft.com/office/powerpoint/2010/main" val="2792380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 search topic</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Your search topic</a:t>
            </a:r>
          </a:p>
          <a:p>
            <a:endParaRPr lang="en-US" sz="2800" dirty="0" smtClean="0"/>
          </a:p>
          <a:p>
            <a:pPr>
              <a:buNone/>
            </a:pPr>
            <a:r>
              <a:rPr lang="en-US" sz="2800" dirty="0" smtClean="0">
                <a:solidFill>
                  <a:srgbClr val="FF0000"/>
                </a:solidFill>
              </a:rPr>
              <a:t>Sexual violence in armed conflicts</a:t>
            </a:r>
          </a:p>
          <a:p>
            <a:pPr>
              <a:buNone/>
            </a:pPr>
            <a:endParaRPr lang="en-US" sz="2800" dirty="0" smtClean="0">
              <a:solidFill>
                <a:srgbClr val="FF0000"/>
              </a:solidFill>
            </a:endParaRPr>
          </a:p>
          <a:p>
            <a:r>
              <a:rPr lang="en-US" sz="2800" dirty="0"/>
              <a:t>What do you know about the topic?</a:t>
            </a:r>
          </a:p>
          <a:p>
            <a:r>
              <a:rPr lang="en-US" sz="2800" dirty="0"/>
              <a:t>Define the scope</a:t>
            </a:r>
          </a:p>
          <a:p>
            <a:pPr lvl="1"/>
            <a:r>
              <a:rPr lang="en-US" dirty="0"/>
              <a:t>Regional coverage (continent, region, country, etc.)</a:t>
            </a:r>
          </a:p>
          <a:p>
            <a:pPr lvl="1">
              <a:buNone/>
            </a:pPr>
            <a:r>
              <a:rPr lang="en-US" dirty="0"/>
              <a:t>e.g. in Africa, in Kenya, in Western Kenya…</a:t>
            </a:r>
          </a:p>
          <a:p>
            <a:pPr>
              <a:buNone/>
            </a:pPr>
            <a:endParaRPr lang="en-US" sz="2800" dirty="0"/>
          </a:p>
        </p:txBody>
      </p:sp>
      <p:sp>
        <p:nvSpPr>
          <p:cNvPr id="4" name="Date Placeholder 3"/>
          <p:cNvSpPr>
            <a:spLocks noGrp="1"/>
          </p:cNvSpPr>
          <p:nvPr>
            <p:ph type="dt" sz="half" idx="10"/>
          </p:nvPr>
        </p:nvSpPr>
        <p:spPr/>
        <p:txBody>
          <a:bodyPr/>
          <a:lstStyle/>
          <a:p>
            <a:fld id="{2766EC7A-A3F6-44AC-99CD-025E90B54E7C}"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25</a:t>
            </a:fld>
            <a:endParaRPr lang="en-US"/>
          </a:p>
        </p:txBody>
      </p:sp>
    </p:spTree>
    <p:extLst>
      <p:ext uri="{BB962C8B-B14F-4D97-AF65-F5344CB8AC3E}">
        <p14:creationId xmlns:p14="http://schemas.microsoft.com/office/powerpoint/2010/main" val="1947464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Identifying Search Terms</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What are the possible terms you can use for searching?</a:t>
            </a:r>
          </a:p>
          <a:p>
            <a:pPr>
              <a:buNone/>
            </a:pPr>
            <a:r>
              <a:rPr lang="en-US" sz="2800" dirty="0" smtClean="0">
                <a:solidFill>
                  <a:srgbClr val="FF0000"/>
                </a:solidFill>
              </a:rPr>
              <a:t>Examples</a:t>
            </a:r>
          </a:p>
          <a:p>
            <a:r>
              <a:rPr lang="en-US" sz="2800" b="1" dirty="0" smtClean="0"/>
              <a:t>Sexual violence</a:t>
            </a:r>
          </a:p>
          <a:p>
            <a:pPr lvl="1"/>
            <a:r>
              <a:rPr lang="en-US" dirty="0" smtClean="0"/>
              <a:t>Sexual harassment, sexual crime, sexual assault, sexual abuse, rape</a:t>
            </a:r>
          </a:p>
          <a:p>
            <a:pPr lvl="1">
              <a:buNone/>
            </a:pPr>
            <a:endParaRPr lang="en-US" dirty="0" smtClean="0"/>
          </a:p>
          <a:p>
            <a:r>
              <a:rPr lang="en-US" sz="2800" b="1" dirty="0" smtClean="0"/>
              <a:t>Armed conflicts</a:t>
            </a:r>
          </a:p>
          <a:p>
            <a:pPr lvl="1"/>
            <a:r>
              <a:rPr lang="en-US" dirty="0" smtClean="0"/>
              <a:t>Regional conflicts, war, armed forces, women in armed conflicts, </a:t>
            </a:r>
          </a:p>
        </p:txBody>
      </p:sp>
      <p:sp>
        <p:nvSpPr>
          <p:cNvPr id="4" name="Date Placeholder 3"/>
          <p:cNvSpPr>
            <a:spLocks noGrp="1"/>
          </p:cNvSpPr>
          <p:nvPr>
            <p:ph type="dt" sz="half" idx="10"/>
          </p:nvPr>
        </p:nvSpPr>
        <p:spPr/>
        <p:txBody>
          <a:bodyPr/>
          <a:lstStyle/>
          <a:p>
            <a:fld id="{D89F693C-0678-4E87-BEB1-DA41ACBC5DBA}"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26</a:t>
            </a:fld>
            <a:endParaRPr lang="en-US"/>
          </a:p>
        </p:txBody>
      </p:sp>
    </p:spTree>
    <p:extLst>
      <p:ext uri="{BB962C8B-B14F-4D97-AF65-F5344CB8AC3E}">
        <p14:creationId xmlns:p14="http://schemas.microsoft.com/office/powerpoint/2010/main" val="9755234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Search Terms</a:t>
            </a:r>
            <a:endParaRPr lang="en-US" dirty="0"/>
          </a:p>
        </p:txBody>
      </p:sp>
      <p:sp>
        <p:nvSpPr>
          <p:cNvPr id="3" name="Content Placeholder 2"/>
          <p:cNvSpPr>
            <a:spLocks noGrp="1"/>
          </p:cNvSpPr>
          <p:nvPr>
            <p:ph idx="1"/>
          </p:nvPr>
        </p:nvSpPr>
        <p:spPr/>
        <p:txBody>
          <a:bodyPr/>
          <a:lstStyle/>
          <a:p>
            <a:pPr>
              <a:buNone/>
            </a:pPr>
            <a:r>
              <a:rPr lang="en-US" b="1" dirty="0" smtClean="0"/>
              <a:t>Issues to consider</a:t>
            </a:r>
          </a:p>
          <a:p>
            <a:pPr lvl="1"/>
            <a:r>
              <a:rPr lang="en-US" dirty="0" smtClean="0"/>
              <a:t>Synonyms (mobile phones, cellular phones)</a:t>
            </a:r>
          </a:p>
          <a:p>
            <a:pPr lvl="1"/>
            <a:r>
              <a:rPr lang="en-US" dirty="0" smtClean="0"/>
              <a:t>Plural/singular forms (woman, women…)</a:t>
            </a:r>
          </a:p>
          <a:p>
            <a:pPr lvl="1"/>
            <a:r>
              <a:rPr lang="en-US" dirty="0" smtClean="0"/>
              <a:t>Spelling variations (</a:t>
            </a:r>
            <a:r>
              <a:rPr lang="en-US" dirty="0" err="1" smtClean="0"/>
              <a:t>honour</a:t>
            </a:r>
            <a:r>
              <a:rPr lang="en-US" dirty="0" smtClean="0"/>
              <a:t>, honor…)</a:t>
            </a:r>
          </a:p>
          <a:p>
            <a:pPr lvl="1"/>
            <a:r>
              <a:rPr lang="en-US" dirty="0" smtClean="0"/>
              <a:t>Variations of root word (feminism, feminist, feminine….)</a:t>
            </a:r>
          </a:p>
          <a:p>
            <a:pPr lvl="1"/>
            <a:r>
              <a:rPr lang="en-US" dirty="0" smtClean="0"/>
              <a:t>Acronyms (CEO, Chief Executive Office…)</a:t>
            </a:r>
          </a:p>
          <a:p>
            <a:pPr lvl="1"/>
            <a:r>
              <a:rPr lang="en-US" smtClean="0"/>
              <a:t>Lower/upper case</a:t>
            </a:r>
            <a:endParaRPr lang="en-US" dirty="0"/>
          </a:p>
        </p:txBody>
      </p:sp>
      <p:sp>
        <p:nvSpPr>
          <p:cNvPr id="4" name="Date Placeholder 3"/>
          <p:cNvSpPr>
            <a:spLocks noGrp="1"/>
          </p:cNvSpPr>
          <p:nvPr>
            <p:ph type="dt" sz="half" idx="10"/>
          </p:nvPr>
        </p:nvSpPr>
        <p:spPr/>
        <p:txBody>
          <a:bodyPr/>
          <a:lstStyle/>
          <a:p>
            <a:fld id="{F62F5104-D6B9-4962-A9A6-C8359D303EC2}"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27</a:t>
            </a:fld>
            <a:endParaRPr lang="en-US"/>
          </a:p>
        </p:txBody>
      </p:sp>
    </p:spTree>
    <p:extLst>
      <p:ext uri="{BB962C8B-B14F-4D97-AF65-F5344CB8AC3E}">
        <p14:creationId xmlns:p14="http://schemas.microsoft.com/office/powerpoint/2010/main" val="12356567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start the search</a:t>
            </a:r>
            <a:endParaRPr lang="en-US" dirty="0"/>
          </a:p>
        </p:txBody>
      </p:sp>
      <p:sp>
        <p:nvSpPr>
          <p:cNvPr id="3" name="Content Placeholder 2"/>
          <p:cNvSpPr>
            <a:spLocks noGrp="1"/>
          </p:cNvSpPr>
          <p:nvPr>
            <p:ph idx="1"/>
          </p:nvPr>
        </p:nvSpPr>
        <p:spPr>
          <a:xfrm>
            <a:off x="459608" y="1770148"/>
            <a:ext cx="8229600" cy="4305532"/>
          </a:xfrm>
        </p:spPr>
        <p:txBody>
          <a:bodyPr>
            <a:normAutofit/>
          </a:bodyPr>
          <a:lstStyle/>
          <a:p>
            <a:r>
              <a:rPr lang="en-US" sz="2800" dirty="0" err="1" smtClean="0"/>
              <a:t>GoogleScholar</a:t>
            </a:r>
            <a:r>
              <a:rPr lang="en-US" sz="2800" dirty="0" smtClean="0"/>
              <a:t> </a:t>
            </a:r>
            <a:r>
              <a:rPr lang="en-US" sz="2800" dirty="0"/>
              <a:t>or other search engine</a:t>
            </a:r>
          </a:p>
          <a:p>
            <a:r>
              <a:rPr lang="en-US" sz="2800" dirty="0" smtClean="0"/>
              <a:t>Research 4 Life website</a:t>
            </a:r>
          </a:p>
          <a:p>
            <a:r>
              <a:rPr lang="en-US" sz="2800" dirty="0" smtClean="0"/>
              <a:t>INASP country page or Open Access pages </a:t>
            </a:r>
          </a:p>
          <a:p>
            <a:r>
              <a:rPr lang="en-US" sz="2800" dirty="0" smtClean="0"/>
              <a:t>Publisher website</a:t>
            </a:r>
          </a:p>
          <a:p>
            <a:r>
              <a:rPr lang="en-US" sz="2800" dirty="0"/>
              <a:t>Library website</a:t>
            </a:r>
          </a:p>
          <a:p>
            <a:r>
              <a:rPr lang="en-US" sz="2800" dirty="0" smtClean="0"/>
              <a:t>Other logical starting point e.g. professional institute webpage</a:t>
            </a:r>
          </a:p>
          <a:p>
            <a:endParaRPr lang="en-US" sz="2800" dirty="0" smtClean="0"/>
          </a:p>
          <a:p>
            <a:endParaRPr lang="en-US" sz="2800" dirty="0"/>
          </a:p>
        </p:txBody>
      </p:sp>
      <p:sp>
        <p:nvSpPr>
          <p:cNvPr id="4" name="Date Placeholder 3"/>
          <p:cNvSpPr>
            <a:spLocks noGrp="1"/>
          </p:cNvSpPr>
          <p:nvPr>
            <p:ph type="dt" sz="half" idx="10"/>
          </p:nvPr>
        </p:nvSpPr>
        <p:spPr/>
        <p:txBody>
          <a:bodyPr/>
          <a:lstStyle/>
          <a:p>
            <a:fld id="{AE3985AA-8851-4DC9-9919-AB78CA6EBDEC}"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28</a:t>
            </a:fld>
            <a:endParaRPr lang="en-US"/>
          </a:p>
        </p:txBody>
      </p:sp>
    </p:spTree>
    <p:extLst>
      <p:ext uri="{BB962C8B-B14F-4D97-AF65-F5344CB8AC3E}">
        <p14:creationId xmlns:p14="http://schemas.microsoft.com/office/powerpoint/2010/main" val="33745711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3" name="Content Placeholder 2"/>
          <p:cNvSpPr>
            <a:spLocks noGrp="1"/>
          </p:cNvSpPr>
          <p:nvPr>
            <p:ph idx="1"/>
          </p:nvPr>
        </p:nvSpPr>
        <p:spPr/>
        <p:txBody>
          <a:bodyPr>
            <a:normAutofit/>
          </a:bodyPr>
          <a:lstStyle/>
          <a:p>
            <a:r>
              <a:rPr lang="en-US" sz="2800" dirty="0" smtClean="0"/>
              <a:t>Any of the identified terms and related terms can be used in the search separately</a:t>
            </a:r>
          </a:p>
          <a:p>
            <a:r>
              <a:rPr lang="en-US" sz="2800" dirty="0" smtClean="0"/>
              <a:t>The end results will be overwhelming making selection fairly time consuming</a:t>
            </a:r>
          </a:p>
          <a:p>
            <a:r>
              <a:rPr lang="en-US" sz="2800" dirty="0" smtClean="0"/>
              <a:t>To enhance accuracy and save on time, one has to refine the search by combining search terms</a:t>
            </a:r>
          </a:p>
          <a:p>
            <a:pPr marL="0" indent="0">
              <a:buNone/>
            </a:pPr>
            <a:endParaRPr lang="en-US" sz="2800" dirty="0"/>
          </a:p>
        </p:txBody>
      </p:sp>
      <p:sp>
        <p:nvSpPr>
          <p:cNvPr id="4" name="Date Placeholder 3"/>
          <p:cNvSpPr>
            <a:spLocks noGrp="1"/>
          </p:cNvSpPr>
          <p:nvPr>
            <p:ph type="dt" sz="half" idx="10"/>
          </p:nvPr>
        </p:nvSpPr>
        <p:spPr/>
        <p:txBody>
          <a:bodyPr/>
          <a:lstStyle/>
          <a:p>
            <a:fld id="{B25AF1B8-FA11-48A0-BB62-341DE4F3B357}"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29</a:t>
            </a:fld>
            <a:endParaRPr lang="en-US"/>
          </a:p>
        </p:txBody>
      </p:sp>
    </p:spTree>
    <p:extLst>
      <p:ext uri="{BB962C8B-B14F-4D97-AF65-F5344CB8AC3E}">
        <p14:creationId xmlns:p14="http://schemas.microsoft.com/office/powerpoint/2010/main" val="756341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40164"/>
            <a:ext cx="8229600" cy="1274716"/>
          </a:xfrm>
        </p:spPr>
        <p:txBody>
          <a:bodyPr>
            <a:normAutofit fontScale="90000"/>
          </a:bodyPr>
          <a:lstStyle/>
          <a:p>
            <a:r>
              <a:rPr lang="en-GB" altLang="en-US" dirty="0"/>
              <a:t>Definition “Online research literature”</a:t>
            </a:r>
            <a:endParaRPr lang="en-GB" dirty="0"/>
          </a:p>
        </p:txBody>
      </p:sp>
      <p:sp>
        <p:nvSpPr>
          <p:cNvPr id="3" name="Content Placeholder 2"/>
          <p:cNvSpPr>
            <a:spLocks noGrp="1"/>
          </p:cNvSpPr>
          <p:nvPr>
            <p:ph idx="1"/>
          </p:nvPr>
        </p:nvSpPr>
        <p:spPr>
          <a:xfrm>
            <a:off x="459608" y="2214880"/>
            <a:ext cx="8229600" cy="4003040"/>
          </a:xfrm>
        </p:spPr>
        <p:txBody>
          <a:bodyPr/>
          <a:lstStyle/>
          <a:p>
            <a:pPr>
              <a:buNone/>
            </a:pPr>
            <a:r>
              <a:rPr lang="en-GB" altLang="en-US" dirty="0">
                <a:latin typeface="Arial" panose="020B0604020202020204" pitchFamily="34" charset="0"/>
                <a:cs typeface="Arial" panose="020B0604020202020204" pitchFamily="34" charset="0"/>
              </a:rPr>
              <a:t>Your ideas?</a:t>
            </a:r>
          </a:p>
          <a:p>
            <a:pPr>
              <a:buNone/>
            </a:pPr>
            <a:r>
              <a:rPr lang="en-GB" altLang="en-US" dirty="0">
                <a:latin typeface="Arial" panose="020B0604020202020204" pitchFamily="34" charset="0"/>
                <a:cs typeface="Arial" panose="020B0604020202020204" pitchFamily="34" charset="0"/>
              </a:rPr>
              <a:t>Any examples?</a:t>
            </a:r>
          </a:p>
          <a:p>
            <a:pPr marL="0" indent="0">
              <a:buNone/>
            </a:pP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3</a:t>
            </a:fld>
            <a:endParaRPr lang="en-US"/>
          </a:p>
        </p:txBody>
      </p:sp>
    </p:spTree>
    <p:extLst>
      <p:ext uri="{BB962C8B-B14F-4D97-AF65-F5344CB8AC3E}">
        <p14:creationId xmlns:p14="http://schemas.microsoft.com/office/powerpoint/2010/main" val="14306021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Predicting results</a:t>
            </a:r>
            <a:endParaRPr lang="en-US" dirty="0"/>
          </a:p>
        </p:txBody>
      </p:sp>
      <p:sp>
        <p:nvSpPr>
          <p:cNvPr id="3" name="Content Placeholder 2"/>
          <p:cNvSpPr>
            <a:spLocks noGrp="1"/>
          </p:cNvSpPr>
          <p:nvPr>
            <p:ph idx="1"/>
          </p:nvPr>
        </p:nvSpPr>
        <p:spPr/>
        <p:txBody>
          <a:bodyPr>
            <a:normAutofit/>
          </a:bodyPr>
          <a:lstStyle/>
          <a:p>
            <a:r>
              <a:rPr lang="en-US" sz="2800" dirty="0" smtClean="0"/>
              <a:t>How many documents would you like to retrieve?</a:t>
            </a:r>
          </a:p>
          <a:p>
            <a:r>
              <a:rPr lang="en-US" sz="2800" dirty="0" smtClean="0"/>
              <a:t>A few very specific ones?</a:t>
            </a:r>
          </a:p>
          <a:p>
            <a:r>
              <a:rPr lang="en-US" sz="2800" dirty="0" smtClean="0"/>
              <a:t>Lots of general ones?</a:t>
            </a:r>
          </a:p>
          <a:p>
            <a:pPr marL="0" indent="0">
              <a:buNone/>
            </a:pPr>
            <a:endParaRPr lang="en-US" sz="2800" dirty="0"/>
          </a:p>
        </p:txBody>
      </p:sp>
      <p:sp>
        <p:nvSpPr>
          <p:cNvPr id="4" name="Date Placeholder 3"/>
          <p:cNvSpPr>
            <a:spLocks noGrp="1"/>
          </p:cNvSpPr>
          <p:nvPr>
            <p:ph type="dt" sz="half" idx="10"/>
          </p:nvPr>
        </p:nvSpPr>
        <p:spPr/>
        <p:txBody>
          <a:bodyPr/>
          <a:lstStyle/>
          <a:p>
            <a:fld id="{F338411E-3B4B-4C88-A190-8B9DF97D7E6E}"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30</a:t>
            </a:fld>
            <a:endParaRPr lang="en-US"/>
          </a:p>
        </p:txBody>
      </p:sp>
    </p:spTree>
    <p:extLst>
      <p:ext uri="{BB962C8B-B14F-4D97-AF65-F5344CB8AC3E}">
        <p14:creationId xmlns:p14="http://schemas.microsoft.com/office/powerpoint/2010/main" val="7864931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900" dirty="0"/>
              <a:t>Refining a </a:t>
            </a:r>
            <a:r>
              <a:rPr lang="en-US" sz="4900" dirty="0" smtClean="0"/>
              <a:t>search </a:t>
            </a:r>
            <a:endParaRPr lang="en-US" dirty="0"/>
          </a:p>
        </p:txBody>
      </p:sp>
      <p:sp>
        <p:nvSpPr>
          <p:cNvPr id="3" name="Content Placeholder 2"/>
          <p:cNvSpPr>
            <a:spLocks noGrp="1"/>
          </p:cNvSpPr>
          <p:nvPr>
            <p:ph idx="1"/>
          </p:nvPr>
        </p:nvSpPr>
        <p:spPr/>
        <p:txBody>
          <a:bodyPr>
            <a:normAutofit fontScale="85000" lnSpcReduction="10000"/>
          </a:bodyPr>
          <a:lstStyle/>
          <a:p>
            <a:endParaRPr lang="en-US" dirty="0" smtClean="0"/>
          </a:p>
          <a:p>
            <a:r>
              <a:rPr lang="en-US" dirty="0" smtClean="0"/>
              <a:t>Using the identified search terms </a:t>
            </a:r>
            <a:r>
              <a:rPr lang="en-US" dirty="0" smtClean="0">
                <a:solidFill>
                  <a:srgbClr val="FF0000"/>
                </a:solidFill>
              </a:rPr>
              <a:t>separately</a:t>
            </a:r>
            <a:r>
              <a:rPr lang="en-US" dirty="0" smtClean="0"/>
              <a:t> is a broad search which may result in overwhelming results</a:t>
            </a:r>
          </a:p>
          <a:p>
            <a:endParaRPr lang="en-US" dirty="0" smtClean="0"/>
          </a:p>
          <a:p>
            <a:r>
              <a:rPr lang="en-US" dirty="0" smtClean="0"/>
              <a:t>To refine the search one has to narrow the search</a:t>
            </a:r>
          </a:p>
          <a:p>
            <a:endParaRPr lang="en-US" dirty="0" smtClean="0"/>
          </a:p>
          <a:p>
            <a:r>
              <a:rPr lang="en-US" dirty="0" smtClean="0"/>
              <a:t>Boolean Operators assist a researcher to combine two or more search terms to enhance accuracy</a:t>
            </a:r>
            <a:endParaRPr lang="en-US" dirty="0"/>
          </a:p>
        </p:txBody>
      </p:sp>
      <p:sp>
        <p:nvSpPr>
          <p:cNvPr id="4" name="Date Placeholder 3"/>
          <p:cNvSpPr>
            <a:spLocks noGrp="1"/>
          </p:cNvSpPr>
          <p:nvPr>
            <p:ph type="dt" sz="half" idx="10"/>
          </p:nvPr>
        </p:nvSpPr>
        <p:spPr/>
        <p:txBody>
          <a:bodyPr/>
          <a:lstStyle/>
          <a:p>
            <a:fld id="{E7BEE2D1-8F12-40B2-AB56-866FC4CCF3F8}"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31</a:t>
            </a:fld>
            <a:endParaRPr lang="en-US"/>
          </a:p>
        </p:txBody>
      </p:sp>
    </p:spTree>
    <p:extLst>
      <p:ext uri="{BB962C8B-B14F-4D97-AF65-F5344CB8AC3E}">
        <p14:creationId xmlns:p14="http://schemas.microsoft.com/office/powerpoint/2010/main" val="35465781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Phrase searching</a:t>
            </a:r>
            <a:endParaRPr lang="en-GB" dirty="0"/>
          </a:p>
        </p:txBody>
      </p:sp>
      <p:sp>
        <p:nvSpPr>
          <p:cNvPr id="3" name="Content Placeholder 2"/>
          <p:cNvSpPr>
            <a:spLocks noGrp="1"/>
          </p:cNvSpPr>
          <p:nvPr>
            <p:ph idx="1"/>
          </p:nvPr>
        </p:nvSpPr>
        <p:spPr/>
        <p:txBody>
          <a:bodyPr>
            <a:normAutofit/>
          </a:bodyPr>
          <a:lstStyle/>
          <a:p>
            <a:r>
              <a:rPr lang="en-GB" dirty="0" smtClean="0"/>
              <a:t>If you want to search for a phrase, put it in parentheses</a:t>
            </a:r>
          </a:p>
          <a:p>
            <a:pPr lvl="1"/>
            <a:r>
              <a:rPr lang="en-GB" dirty="0" smtClean="0"/>
              <a:t>E.g. “Digestive diseases”</a:t>
            </a:r>
          </a:p>
          <a:p>
            <a:r>
              <a:rPr lang="en-GB" dirty="0" smtClean="0"/>
              <a:t>If you do not do so, most systems treat separate words as if OR operator was present</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32</a:t>
            </a:fld>
            <a:endParaRPr lang="en-US"/>
          </a:p>
        </p:txBody>
      </p:sp>
    </p:spTree>
    <p:extLst>
      <p:ext uri="{BB962C8B-B14F-4D97-AF65-F5344CB8AC3E}">
        <p14:creationId xmlns:p14="http://schemas.microsoft.com/office/powerpoint/2010/main" val="17440366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Broad or specific terms</a:t>
            </a:r>
            <a:endParaRPr lang="en-GB" dirty="0"/>
          </a:p>
        </p:txBody>
      </p:sp>
      <p:sp>
        <p:nvSpPr>
          <p:cNvPr id="3" name="Content Placeholder 2"/>
          <p:cNvSpPr>
            <a:spLocks noGrp="1"/>
          </p:cNvSpPr>
          <p:nvPr>
            <p:ph idx="1"/>
          </p:nvPr>
        </p:nvSpPr>
        <p:spPr/>
        <p:txBody>
          <a:bodyPr>
            <a:normAutofit/>
          </a:bodyPr>
          <a:lstStyle/>
          <a:p>
            <a:r>
              <a:rPr lang="en-GB" dirty="0" smtClean="0"/>
              <a:t>Broad terms may yield more results, which may be more general</a:t>
            </a:r>
          </a:p>
          <a:p>
            <a:pPr lvl="1"/>
            <a:r>
              <a:rPr lang="en-GB" dirty="0" smtClean="0"/>
              <a:t>E.g. Digestive diseases</a:t>
            </a:r>
          </a:p>
          <a:p>
            <a:r>
              <a:rPr lang="en-GB" dirty="0" smtClean="0"/>
              <a:t>Specific (narrow) terms may yield fewer results which may be more relevant</a:t>
            </a:r>
          </a:p>
          <a:p>
            <a:pPr lvl="1"/>
            <a:r>
              <a:rPr lang="en-GB" dirty="0" smtClean="0"/>
              <a:t>E.g. irritable </a:t>
            </a:r>
            <a:r>
              <a:rPr lang="en-GB" dirty="0"/>
              <a:t>bowel </a:t>
            </a:r>
            <a:r>
              <a:rPr lang="en-GB" dirty="0" smtClean="0"/>
              <a:t>syndrome; peptic ulcers </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33</a:t>
            </a:fld>
            <a:endParaRPr lang="en-US"/>
          </a:p>
        </p:txBody>
      </p:sp>
    </p:spTree>
    <p:extLst>
      <p:ext uri="{BB962C8B-B14F-4D97-AF65-F5344CB8AC3E}">
        <p14:creationId xmlns:p14="http://schemas.microsoft.com/office/powerpoint/2010/main" val="38947655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operators</a:t>
            </a:r>
            <a:endParaRPr lang="en-US" dirty="0"/>
          </a:p>
        </p:txBody>
      </p:sp>
      <p:sp>
        <p:nvSpPr>
          <p:cNvPr id="3" name="Content Placeholder 2"/>
          <p:cNvSpPr>
            <a:spLocks noGrp="1"/>
          </p:cNvSpPr>
          <p:nvPr>
            <p:ph idx="1"/>
          </p:nvPr>
        </p:nvSpPr>
        <p:spPr/>
        <p:txBody>
          <a:bodyPr/>
          <a:lstStyle/>
          <a:p>
            <a:r>
              <a:rPr lang="en-US" dirty="0" smtClean="0"/>
              <a:t>Boolean Operators consists of 3 words</a:t>
            </a:r>
          </a:p>
          <a:p>
            <a:pPr lvl="1"/>
            <a:r>
              <a:rPr lang="en-US" dirty="0" smtClean="0"/>
              <a:t>AND</a:t>
            </a:r>
          </a:p>
          <a:p>
            <a:pPr lvl="1"/>
            <a:r>
              <a:rPr lang="en-US" dirty="0" smtClean="0"/>
              <a:t>OR</a:t>
            </a:r>
          </a:p>
          <a:p>
            <a:pPr lvl="1"/>
            <a:r>
              <a:rPr lang="en-US" dirty="0" smtClean="0"/>
              <a:t>NOT</a:t>
            </a:r>
          </a:p>
          <a:p>
            <a:pPr lvl="1">
              <a:buNone/>
            </a:pPr>
            <a:endParaRPr lang="en-US" dirty="0" smtClean="0"/>
          </a:p>
          <a:p>
            <a:r>
              <a:rPr lang="en-US" dirty="0" smtClean="0"/>
              <a:t>These words can be used to combine search terms to narrow or broaden the search </a:t>
            </a:r>
            <a:endParaRPr lang="en-US" dirty="0"/>
          </a:p>
        </p:txBody>
      </p:sp>
      <p:sp>
        <p:nvSpPr>
          <p:cNvPr id="4" name="Date Placeholder 3"/>
          <p:cNvSpPr>
            <a:spLocks noGrp="1"/>
          </p:cNvSpPr>
          <p:nvPr>
            <p:ph type="dt" sz="half" idx="10"/>
          </p:nvPr>
        </p:nvSpPr>
        <p:spPr/>
        <p:txBody>
          <a:bodyPr/>
          <a:lstStyle/>
          <a:p>
            <a:fld id="{7DD1D81C-2204-4D6E-B1A2-EAA23C865EAF}"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34</a:t>
            </a:fld>
            <a:endParaRPr lang="en-US"/>
          </a:p>
        </p:txBody>
      </p:sp>
    </p:spTree>
    <p:extLst>
      <p:ext uri="{BB962C8B-B14F-4D97-AF65-F5344CB8AC3E}">
        <p14:creationId xmlns:p14="http://schemas.microsoft.com/office/powerpoint/2010/main" val="8447548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operators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rgbClr val="FF0000"/>
                </a:solidFill>
              </a:rPr>
              <a:t>AND</a:t>
            </a:r>
            <a:r>
              <a:rPr lang="en-US" dirty="0" smtClean="0"/>
              <a:t>: retrieves a document on condition that </a:t>
            </a:r>
            <a:r>
              <a:rPr lang="en-US" dirty="0" smtClean="0">
                <a:solidFill>
                  <a:schemeClr val="tx1"/>
                </a:solidFill>
              </a:rPr>
              <a:t>both</a:t>
            </a:r>
            <a:r>
              <a:rPr lang="en-US" dirty="0" smtClean="0"/>
              <a:t> search terms used are present</a:t>
            </a:r>
          </a:p>
          <a:p>
            <a:pPr lvl="1">
              <a:buNone/>
            </a:pPr>
            <a:r>
              <a:rPr lang="en-US" dirty="0" smtClean="0"/>
              <a:t>e.g.  Sexual violence </a:t>
            </a:r>
            <a:r>
              <a:rPr lang="en-US" dirty="0" smtClean="0">
                <a:solidFill>
                  <a:srgbClr val="FF0000"/>
                </a:solidFill>
              </a:rPr>
              <a:t>AND </a:t>
            </a:r>
            <a:r>
              <a:rPr lang="en-US" dirty="0" smtClean="0"/>
              <a:t>armed conflicts</a:t>
            </a:r>
          </a:p>
          <a:p>
            <a:pPr>
              <a:buNone/>
            </a:pPr>
            <a:endParaRPr lang="en-US" dirty="0" smtClean="0"/>
          </a:p>
          <a:p>
            <a:r>
              <a:rPr lang="en-US" dirty="0" smtClean="0">
                <a:solidFill>
                  <a:srgbClr val="FF0000"/>
                </a:solidFill>
              </a:rPr>
              <a:t>OR</a:t>
            </a:r>
            <a:r>
              <a:rPr lang="en-US" dirty="0" smtClean="0"/>
              <a:t>:  retrieves documents with </a:t>
            </a:r>
            <a:r>
              <a:rPr lang="en-US" dirty="0" smtClean="0">
                <a:solidFill>
                  <a:schemeClr val="tx1"/>
                </a:solidFill>
              </a:rPr>
              <a:t>either</a:t>
            </a:r>
            <a:r>
              <a:rPr lang="en-US" dirty="0" smtClean="0"/>
              <a:t> of the search terms used </a:t>
            </a:r>
          </a:p>
          <a:p>
            <a:pPr lvl="1">
              <a:buNone/>
            </a:pPr>
            <a:r>
              <a:rPr lang="en-US" dirty="0" smtClean="0"/>
              <a:t>e.g.	sexual violence </a:t>
            </a:r>
            <a:r>
              <a:rPr lang="en-US" dirty="0" smtClean="0">
                <a:solidFill>
                  <a:srgbClr val="FF0000"/>
                </a:solidFill>
              </a:rPr>
              <a:t>OR</a:t>
            </a:r>
            <a:r>
              <a:rPr lang="en-US" dirty="0" smtClean="0"/>
              <a:t> armed conflicts</a:t>
            </a:r>
          </a:p>
          <a:p>
            <a:pPr lvl="1">
              <a:buNone/>
            </a:pPr>
            <a:r>
              <a:rPr lang="en-US" dirty="0" smtClean="0"/>
              <a:t>		flu </a:t>
            </a:r>
            <a:r>
              <a:rPr lang="en-US" dirty="0">
                <a:solidFill>
                  <a:srgbClr val="FF0000"/>
                </a:solidFill>
              </a:rPr>
              <a:t>OR</a:t>
            </a:r>
            <a:r>
              <a:rPr lang="en-US" dirty="0" smtClean="0"/>
              <a:t> influenza</a:t>
            </a:r>
          </a:p>
          <a:p>
            <a:endParaRPr lang="en-US" dirty="0" smtClean="0"/>
          </a:p>
          <a:p>
            <a:r>
              <a:rPr lang="en-US" dirty="0" smtClean="0">
                <a:solidFill>
                  <a:srgbClr val="FF0000"/>
                </a:solidFill>
              </a:rPr>
              <a:t>NOT:</a:t>
            </a:r>
            <a:r>
              <a:rPr lang="en-US" dirty="0" smtClean="0"/>
              <a:t>  Excludes documents with one of the search terms from the results</a:t>
            </a:r>
          </a:p>
          <a:p>
            <a:pPr lvl="1">
              <a:buNone/>
            </a:pPr>
            <a:r>
              <a:rPr lang="en-US" dirty="0" smtClean="0"/>
              <a:t>Sexual violence  </a:t>
            </a:r>
            <a:r>
              <a:rPr lang="en-US" dirty="0" smtClean="0">
                <a:solidFill>
                  <a:srgbClr val="FF0000"/>
                </a:solidFill>
              </a:rPr>
              <a:t>NOT</a:t>
            </a:r>
            <a:r>
              <a:rPr lang="en-US" dirty="0" smtClean="0"/>
              <a:t>  rape</a:t>
            </a:r>
            <a:endParaRPr lang="en-US" dirty="0"/>
          </a:p>
        </p:txBody>
      </p:sp>
      <p:sp>
        <p:nvSpPr>
          <p:cNvPr id="4" name="Date Placeholder 3"/>
          <p:cNvSpPr>
            <a:spLocks noGrp="1"/>
          </p:cNvSpPr>
          <p:nvPr>
            <p:ph type="dt" sz="half" idx="10"/>
          </p:nvPr>
        </p:nvSpPr>
        <p:spPr/>
        <p:txBody>
          <a:bodyPr/>
          <a:lstStyle/>
          <a:p>
            <a:fld id="{413AED00-7861-4AAD-8866-0B24F1727E6F}"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35</a:t>
            </a:fld>
            <a:endParaRPr lang="en-US"/>
          </a:p>
        </p:txBody>
      </p:sp>
    </p:spTree>
    <p:extLst>
      <p:ext uri="{BB962C8B-B14F-4D97-AF65-F5344CB8AC3E}">
        <p14:creationId xmlns:p14="http://schemas.microsoft.com/office/powerpoint/2010/main" val="24850974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Truncation </a:t>
            </a:r>
            <a:endParaRPr lang="en-US" dirty="0"/>
          </a:p>
        </p:txBody>
      </p:sp>
      <p:sp>
        <p:nvSpPr>
          <p:cNvPr id="3" name="Content Placeholder 2"/>
          <p:cNvSpPr>
            <a:spLocks noGrp="1"/>
          </p:cNvSpPr>
          <p:nvPr>
            <p:ph idx="1"/>
          </p:nvPr>
        </p:nvSpPr>
        <p:spPr/>
        <p:txBody>
          <a:bodyPr>
            <a:normAutofit lnSpcReduction="10000"/>
          </a:bodyPr>
          <a:lstStyle/>
          <a:p>
            <a:r>
              <a:rPr lang="en-US" dirty="0" smtClean="0"/>
              <a:t>Truncation is another strategy for broadening a search</a:t>
            </a:r>
          </a:p>
          <a:p>
            <a:r>
              <a:rPr lang="en-US" dirty="0" smtClean="0"/>
              <a:t>It helps to retrieve related terms in one search</a:t>
            </a:r>
          </a:p>
          <a:p>
            <a:r>
              <a:rPr lang="en-US" dirty="0" smtClean="0"/>
              <a:t>It also solves the problem of singular and plural</a:t>
            </a:r>
          </a:p>
          <a:p>
            <a:r>
              <a:rPr lang="en-US" dirty="0" smtClean="0"/>
              <a:t>Truncation is used with a code e.g. $ or *  </a:t>
            </a:r>
          </a:p>
          <a:p>
            <a:pPr lvl="1"/>
            <a:r>
              <a:rPr lang="en-US" dirty="0" smtClean="0"/>
              <a:t>This depends on the search engine used</a:t>
            </a:r>
            <a:endParaRPr lang="en-US" dirty="0"/>
          </a:p>
        </p:txBody>
      </p:sp>
      <p:sp>
        <p:nvSpPr>
          <p:cNvPr id="4" name="Date Placeholder 3"/>
          <p:cNvSpPr>
            <a:spLocks noGrp="1"/>
          </p:cNvSpPr>
          <p:nvPr>
            <p:ph type="dt" sz="half" idx="10"/>
          </p:nvPr>
        </p:nvSpPr>
        <p:spPr/>
        <p:txBody>
          <a:bodyPr/>
          <a:lstStyle/>
          <a:p>
            <a:fld id="{C7A5586C-2E26-44E2-9178-2EEF5FFEC678}"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36</a:t>
            </a:fld>
            <a:endParaRPr lang="en-US"/>
          </a:p>
        </p:txBody>
      </p:sp>
    </p:spTree>
    <p:extLst>
      <p:ext uri="{BB962C8B-B14F-4D97-AF65-F5344CB8AC3E}">
        <p14:creationId xmlns:p14="http://schemas.microsoft.com/office/powerpoint/2010/main" val="2971109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Truncation</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solidFill>
                  <a:srgbClr val="FF0000"/>
                </a:solidFill>
              </a:rPr>
              <a:t>EXAMPLES</a:t>
            </a:r>
          </a:p>
          <a:p>
            <a:r>
              <a:rPr lang="en-US" dirty="0" smtClean="0">
                <a:solidFill>
                  <a:schemeClr val="tx1"/>
                </a:solidFill>
              </a:rPr>
              <a:t>Search Topic is </a:t>
            </a:r>
            <a:r>
              <a:rPr lang="en-US" dirty="0" smtClean="0">
                <a:solidFill>
                  <a:srgbClr val="FF0000"/>
                </a:solidFill>
              </a:rPr>
              <a:t>Economics and development</a:t>
            </a:r>
          </a:p>
          <a:p>
            <a:endParaRPr lang="en-US" dirty="0" smtClean="0">
              <a:solidFill>
                <a:srgbClr val="FF0000"/>
              </a:solidFill>
            </a:endParaRPr>
          </a:p>
          <a:p>
            <a:r>
              <a:rPr lang="en-US" dirty="0" smtClean="0">
                <a:solidFill>
                  <a:srgbClr val="FF0000"/>
                </a:solidFill>
              </a:rPr>
              <a:t>Economic development </a:t>
            </a:r>
            <a:r>
              <a:rPr lang="en-US" dirty="0" smtClean="0">
                <a:solidFill>
                  <a:schemeClr val="tx1"/>
                </a:solidFill>
              </a:rPr>
              <a:t>will certainly be useful to this topic</a:t>
            </a:r>
          </a:p>
          <a:p>
            <a:endParaRPr lang="en-US" dirty="0" smtClean="0">
              <a:solidFill>
                <a:schemeClr val="tx1"/>
              </a:solidFill>
            </a:endParaRPr>
          </a:p>
          <a:p>
            <a:r>
              <a:rPr lang="en-US" dirty="0" smtClean="0">
                <a:solidFill>
                  <a:srgbClr val="FF0000"/>
                </a:solidFill>
              </a:rPr>
              <a:t>Econ*.</a:t>
            </a:r>
            <a:r>
              <a:rPr lang="en-US" dirty="0" smtClean="0"/>
              <a:t>  Will retrieve documents with both terms</a:t>
            </a:r>
            <a:endParaRPr lang="en-US" dirty="0"/>
          </a:p>
        </p:txBody>
      </p:sp>
      <p:sp>
        <p:nvSpPr>
          <p:cNvPr id="4" name="Date Placeholder 3"/>
          <p:cNvSpPr>
            <a:spLocks noGrp="1"/>
          </p:cNvSpPr>
          <p:nvPr>
            <p:ph type="dt" sz="half" idx="10"/>
          </p:nvPr>
        </p:nvSpPr>
        <p:spPr/>
        <p:txBody>
          <a:bodyPr/>
          <a:lstStyle/>
          <a:p>
            <a:fld id="{877690DC-0609-4A0E-8E79-40A2DF5BA220}"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37</a:t>
            </a:fld>
            <a:endParaRPr lang="en-US"/>
          </a:p>
        </p:txBody>
      </p:sp>
    </p:spTree>
    <p:extLst>
      <p:ext uri="{BB962C8B-B14F-4D97-AF65-F5344CB8AC3E}">
        <p14:creationId xmlns:p14="http://schemas.microsoft.com/office/powerpoint/2010/main" val="5277019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searching</a:t>
            </a:r>
            <a:endParaRPr lang="en-GB" dirty="0"/>
          </a:p>
        </p:txBody>
      </p:sp>
      <p:sp>
        <p:nvSpPr>
          <p:cNvPr id="3" name="Content Placeholder 2"/>
          <p:cNvSpPr>
            <a:spLocks noGrp="1"/>
          </p:cNvSpPr>
          <p:nvPr>
            <p:ph idx="1"/>
          </p:nvPr>
        </p:nvSpPr>
        <p:spPr/>
        <p:txBody>
          <a:bodyPr/>
          <a:lstStyle/>
          <a:p>
            <a:r>
              <a:rPr lang="en-GB" dirty="0" smtClean="0"/>
              <a:t>Most publisher resources offer advanced search functions</a:t>
            </a:r>
          </a:p>
          <a:p>
            <a:r>
              <a:rPr lang="en-GB" dirty="0" smtClean="0"/>
              <a:t>Author</a:t>
            </a:r>
          </a:p>
          <a:p>
            <a:r>
              <a:rPr lang="en-GB" dirty="0" smtClean="0"/>
              <a:t>Journal title</a:t>
            </a:r>
          </a:p>
          <a:p>
            <a:r>
              <a:rPr lang="en-GB" dirty="0" smtClean="0"/>
              <a:t>Article title</a:t>
            </a:r>
          </a:p>
          <a:p>
            <a:r>
              <a:rPr lang="en-GB" dirty="0" smtClean="0"/>
              <a:t>Date ranges</a:t>
            </a:r>
          </a:p>
          <a:p>
            <a:r>
              <a:rPr lang="en-GB" dirty="0" smtClean="0"/>
              <a:t>Abstract</a:t>
            </a:r>
            <a:endParaRPr lang="en-GB" dirty="0"/>
          </a:p>
        </p:txBody>
      </p:sp>
      <p:sp>
        <p:nvSpPr>
          <p:cNvPr id="4" name="Date Placeholder 3"/>
          <p:cNvSpPr>
            <a:spLocks noGrp="1"/>
          </p:cNvSpPr>
          <p:nvPr>
            <p:ph type="dt" sz="half" idx="10"/>
          </p:nvPr>
        </p:nvSpPr>
        <p:spPr/>
        <p:txBody>
          <a:bodyPr/>
          <a:lstStyle/>
          <a:p>
            <a:fld id="{10D84BF3-9C31-408F-8AE0-0A658F10F699}"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38</a:t>
            </a:fld>
            <a:endParaRPr lang="en-US"/>
          </a:p>
        </p:txBody>
      </p:sp>
    </p:spTree>
    <p:extLst>
      <p:ext uri="{BB962C8B-B14F-4D97-AF65-F5344CB8AC3E}">
        <p14:creationId xmlns:p14="http://schemas.microsoft.com/office/powerpoint/2010/main" val="29778172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DA7B8-66BB-4128-95E7-EAC2646F721B}" type="datetime1">
              <a:rPr lang="en-GB" smtClean="0"/>
              <a:t>03/06/2014</a:t>
            </a:fld>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pPr/>
              <a:t>39</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8113"/>
            <a:ext cx="12819063" cy="6580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4280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altLang="en-US" dirty="0" smtClean="0"/>
              <a:t>Definitions</a:t>
            </a:r>
          </a:p>
        </p:txBody>
      </p:sp>
      <p:sp>
        <p:nvSpPr>
          <p:cNvPr id="3075" name="Rectangle 3"/>
          <p:cNvSpPr>
            <a:spLocks noGrp="1" noChangeArrowheads="1"/>
          </p:cNvSpPr>
          <p:nvPr>
            <p:ph idx="1"/>
          </p:nvPr>
        </p:nvSpPr>
        <p:spPr/>
        <p:txBody>
          <a:bodyPr>
            <a:normAutofit/>
          </a:bodyPr>
          <a:lstStyle/>
          <a:p>
            <a:pPr marL="0" indent="0" eaLnBrk="1" hangingPunct="1">
              <a:buFontTx/>
              <a:buNone/>
            </a:pPr>
            <a:r>
              <a:rPr lang="en-US" altLang="en-US" sz="4000" dirty="0" smtClean="0">
                <a:latin typeface="Arial" panose="020B0604020202020204" pitchFamily="34" charset="0"/>
                <a:cs typeface="Arial" panose="020B0604020202020204" pitchFamily="34" charset="0"/>
              </a:rPr>
              <a:t>An online resource is any information source that can only be accessed using a computer</a:t>
            </a:r>
          </a:p>
          <a:p>
            <a:r>
              <a:rPr lang="en-US" altLang="en-US" sz="4000" dirty="0" smtClean="0">
                <a:latin typeface="Arial" panose="020B0604020202020204" pitchFamily="34" charset="0"/>
                <a:cs typeface="Arial" panose="020B0604020202020204" pitchFamily="34" charset="0"/>
              </a:rPr>
              <a:t>May be electronic version of print</a:t>
            </a:r>
          </a:p>
          <a:p>
            <a:r>
              <a:rPr lang="en-US" altLang="en-US" sz="4000" dirty="0" smtClean="0">
                <a:latin typeface="Arial" panose="020B0604020202020204" pitchFamily="34" charset="0"/>
                <a:cs typeface="Arial" panose="020B0604020202020204" pitchFamily="34" charset="0"/>
              </a:rPr>
              <a:t>May </a:t>
            </a:r>
            <a:r>
              <a:rPr lang="en-US" altLang="en-US" sz="4000" dirty="0">
                <a:latin typeface="Arial" panose="020B0604020202020204" pitchFamily="34" charset="0"/>
                <a:cs typeface="Arial" panose="020B0604020202020204" pitchFamily="34" charset="0"/>
              </a:rPr>
              <a:t>be </a:t>
            </a:r>
            <a:r>
              <a:rPr lang="en-US" altLang="en-US" sz="4000" dirty="0" smtClean="0">
                <a:latin typeface="Arial" panose="020B0604020202020204" pitchFamily="34" charset="0"/>
                <a:cs typeface="Arial" panose="020B0604020202020204" pitchFamily="34" charset="0"/>
              </a:rPr>
              <a:t>electronic version only</a:t>
            </a:r>
            <a:endParaRPr lang="en-US" altLang="en-US" sz="4000" dirty="0">
              <a:latin typeface="Arial" panose="020B0604020202020204" pitchFamily="34" charset="0"/>
              <a:cs typeface="Arial" panose="020B0604020202020204" pitchFamily="34" charset="0"/>
            </a:endParaRPr>
          </a:p>
          <a:p>
            <a:pPr eaLnBrk="1" hangingPunct="1">
              <a:buFontTx/>
              <a:buNone/>
            </a:pPr>
            <a:endParaRPr lang="en-US" altLang="en-US" sz="4000" dirty="0" smtClean="0">
              <a:latin typeface="Arial" panose="020B0604020202020204" pitchFamily="34" charset="0"/>
              <a:cs typeface="Arial" panose="020B0604020202020204" pitchFamily="34" charset="0"/>
            </a:endParaRPr>
          </a:p>
          <a:p>
            <a:pPr eaLnBrk="1" hangingPunct="1">
              <a:buFontTx/>
              <a:buNone/>
            </a:pPr>
            <a:endParaRPr lang="en-GB" altLang="en-US" sz="4000" dirty="0" smtClean="0"/>
          </a:p>
        </p:txBody>
      </p:sp>
      <p:sp>
        <p:nvSpPr>
          <p:cNvPr id="2" name="Date Placeholder 1"/>
          <p:cNvSpPr>
            <a:spLocks noGrp="1"/>
          </p:cNvSpPr>
          <p:nvPr>
            <p:ph type="dt" sz="half" idx="10"/>
          </p:nvPr>
        </p:nvSpPr>
        <p:spPr/>
        <p:txBody>
          <a:bodyPr/>
          <a:lstStyle/>
          <a:p>
            <a:fld id="{8FCE30A8-22C9-430A-B3A2-7F53F178BFB6}"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4</a:t>
            </a:fld>
            <a:endParaRPr lang="en-US"/>
          </a:p>
        </p:txBody>
      </p:sp>
    </p:spTree>
    <p:extLst>
      <p:ext uri="{BB962C8B-B14F-4D97-AF65-F5344CB8AC3E}">
        <p14:creationId xmlns:p14="http://schemas.microsoft.com/office/powerpoint/2010/main" val="34843586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altLang="en-US" dirty="0" smtClean="0"/>
              <a:t>Search modifications</a:t>
            </a:r>
            <a:endParaRPr lang="en-GB" altLang="en-US" dirty="0" smtClean="0"/>
          </a:p>
        </p:txBody>
      </p:sp>
      <p:sp>
        <p:nvSpPr>
          <p:cNvPr id="131075" name="Rectangle 3"/>
          <p:cNvSpPr>
            <a:spLocks noGrp="1" noChangeArrowheads="1"/>
          </p:cNvSpPr>
          <p:nvPr>
            <p:ph type="body" idx="1"/>
          </p:nvPr>
        </p:nvSpPr>
        <p:spPr/>
        <p:txBody>
          <a:bodyPr/>
          <a:lstStyle/>
          <a:p>
            <a:pPr>
              <a:defRPr/>
            </a:pPr>
            <a:r>
              <a:rPr lang="en-US" sz="2800" dirty="0" smtClean="0"/>
              <a:t>What alternative spellings </a:t>
            </a:r>
            <a:r>
              <a:rPr lang="en-US" sz="2800" dirty="0"/>
              <a:t>are there for </a:t>
            </a:r>
            <a:r>
              <a:rPr lang="en-US" sz="2800" i="1" dirty="0" smtClean="0">
                <a:solidFill>
                  <a:srgbClr val="5784CC"/>
                </a:solidFill>
              </a:rPr>
              <a:t>learner-</a:t>
            </a:r>
            <a:r>
              <a:rPr lang="en-US" sz="2800" i="1" dirty="0" err="1" smtClean="0">
                <a:solidFill>
                  <a:srgbClr val="5784CC"/>
                </a:solidFill>
              </a:rPr>
              <a:t>centred</a:t>
            </a:r>
            <a:r>
              <a:rPr lang="en-US" sz="2800" i="1" dirty="0" smtClean="0"/>
              <a:t>?</a:t>
            </a:r>
            <a:endParaRPr lang="en-GB" sz="2800" i="1" dirty="0" smtClean="0"/>
          </a:p>
          <a:p>
            <a:pPr>
              <a:defRPr/>
            </a:pPr>
            <a:r>
              <a:rPr lang="en-US" sz="2800" dirty="0" smtClean="0"/>
              <a:t>Where should we </a:t>
            </a:r>
            <a:r>
              <a:rPr lang="en-US" sz="2800" dirty="0"/>
              <a:t>truncate </a:t>
            </a:r>
            <a:r>
              <a:rPr lang="en-US" sz="2800" i="1" dirty="0">
                <a:solidFill>
                  <a:srgbClr val="5784CC"/>
                </a:solidFill>
              </a:rPr>
              <a:t>pedagogical</a:t>
            </a:r>
            <a:r>
              <a:rPr lang="en-US" sz="2800" dirty="0" smtClean="0"/>
              <a:t>?</a:t>
            </a:r>
            <a:endParaRPr lang="en-GB" sz="2800" dirty="0" smtClean="0"/>
          </a:p>
          <a:p>
            <a:pPr>
              <a:defRPr/>
            </a:pPr>
            <a:r>
              <a:rPr lang="en-US" sz="2800" dirty="0" smtClean="0"/>
              <a:t>What will searching </a:t>
            </a:r>
            <a:r>
              <a:rPr lang="en-US" sz="2800" i="1" dirty="0">
                <a:solidFill>
                  <a:srgbClr val="5784CC"/>
                </a:solidFill>
              </a:rPr>
              <a:t>education</a:t>
            </a:r>
            <a:r>
              <a:rPr lang="en-US" sz="2800" dirty="0" smtClean="0"/>
              <a:t> produce?</a:t>
            </a:r>
            <a:endParaRPr lang="en-GB" sz="2800" dirty="0" smtClean="0"/>
          </a:p>
          <a:p>
            <a:pPr>
              <a:defRPr/>
            </a:pPr>
            <a:r>
              <a:rPr lang="en-US" sz="2800" dirty="0" smtClean="0"/>
              <a:t>Would you get any irrelevant items if </a:t>
            </a:r>
            <a:r>
              <a:rPr lang="en-US" sz="2800" dirty="0"/>
              <a:t>you searched </a:t>
            </a:r>
            <a:r>
              <a:rPr lang="en-US" sz="2800" i="1" dirty="0">
                <a:solidFill>
                  <a:srgbClr val="5784CC"/>
                </a:solidFill>
              </a:rPr>
              <a:t>train the trainer</a:t>
            </a:r>
            <a:r>
              <a:rPr lang="en-US" sz="2800" dirty="0" smtClean="0"/>
              <a:t>?  How would you use this search string?</a:t>
            </a:r>
            <a:endParaRPr lang="en-GB" sz="2800" dirty="0" smtClean="0"/>
          </a:p>
          <a:p>
            <a:pPr marL="0" indent="0" eaLnBrk="1" hangingPunct="1">
              <a:lnSpc>
                <a:spcPct val="80000"/>
              </a:lnSpc>
              <a:buFontTx/>
              <a:buNone/>
              <a:defRPr/>
            </a:pPr>
            <a:endParaRPr lang="en-US" sz="2800" dirty="0" smtClean="0"/>
          </a:p>
          <a:p>
            <a:pPr eaLnBrk="1" hangingPunct="1">
              <a:lnSpc>
                <a:spcPct val="80000"/>
              </a:lnSpc>
              <a:defRPr/>
            </a:pPr>
            <a:endParaRPr lang="en-GB" sz="2800" dirty="0" smtClean="0"/>
          </a:p>
        </p:txBody>
      </p:sp>
      <p:sp>
        <p:nvSpPr>
          <p:cNvPr id="2" name="Date Placeholder 1"/>
          <p:cNvSpPr>
            <a:spLocks noGrp="1"/>
          </p:cNvSpPr>
          <p:nvPr>
            <p:ph type="dt" sz="half" idx="10"/>
          </p:nvPr>
        </p:nvSpPr>
        <p:spPr/>
        <p:txBody>
          <a:bodyPr/>
          <a:lstStyle/>
          <a:p>
            <a:fld id="{06F4602C-190B-4C62-A714-B8BDAD1598A2}"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pPr/>
              <a:t>40</a:t>
            </a:fld>
            <a:endParaRPr lang="en-US"/>
          </a:p>
        </p:txBody>
      </p:sp>
    </p:spTree>
    <p:extLst>
      <p:ext uri="{BB962C8B-B14F-4D97-AF65-F5344CB8AC3E}">
        <p14:creationId xmlns:p14="http://schemas.microsoft.com/office/powerpoint/2010/main" val="32579074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 search strategy</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Too many results?</a:t>
            </a:r>
          </a:p>
          <a:p>
            <a:pPr lvl="1"/>
            <a:r>
              <a:rPr lang="en-US" dirty="0" smtClean="0"/>
              <a:t>Review strategy</a:t>
            </a:r>
          </a:p>
          <a:p>
            <a:pPr lvl="1"/>
            <a:r>
              <a:rPr lang="en-US" dirty="0" smtClean="0"/>
              <a:t>Use more specific terms</a:t>
            </a:r>
          </a:p>
          <a:p>
            <a:pPr lvl="1"/>
            <a:r>
              <a:rPr lang="en-US" dirty="0" smtClean="0"/>
              <a:t>Combine search terms using </a:t>
            </a:r>
            <a:r>
              <a:rPr lang="en-US" dirty="0" smtClean="0">
                <a:solidFill>
                  <a:srgbClr val="FF0000"/>
                </a:solidFill>
              </a:rPr>
              <a:t>AND </a:t>
            </a:r>
            <a:r>
              <a:rPr lang="en-US" dirty="0" smtClean="0">
                <a:solidFill>
                  <a:schemeClr val="tx1"/>
                </a:solidFill>
              </a:rPr>
              <a:t>or</a:t>
            </a:r>
            <a:r>
              <a:rPr lang="en-US" dirty="0" smtClean="0">
                <a:solidFill>
                  <a:srgbClr val="FF0000"/>
                </a:solidFill>
              </a:rPr>
              <a:t> NOT</a:t>
            </a:r>
          </a:p>
          <a:p>
            <a:pPr lvl="1"/>
            <a:endParaRPr lang="en-US" dirty="0" smtClean="0">
              <a:solidFill>
                <a:srgbClr val="FF0000"/>
              </a:solidFill>
            </a:endParaRPr>
          </a:p>
          <a:p>
            <a:r>
              <a:rPr lang="en-US" b="1" dirty="0"/>
              <a:t>Too few results?</a:t>
            </a:r>
          </a:p>
          <a:p>
            <a:pPr lvl="1"/>
            <a:r>
              <a:rPr lang="en-US" dirty="0"/>
              <a:t>Review strategy</a:t>
            </a:r>
          </a:p>
          <a:p>
            <a:pPr lvl="1"/>
            <a:r>
              <a:rPr lang="en-US" dirty="0"/>
              <a:t>Use broader terms</a:t>
            </a:r>
          </a:p>
          <a:p>
            <a:pPr lvl="1"/>
            <a:r>
              <a:rPr lang="en-US" dirty="0"/>
              <a:t>Combine search terms using </a:t>
            </a:r>
            <a:r>
              <a:rPr lang="en-US" dirty="0" smtClean="0">
                <a:solidFill>
                  <a:srgbClr val="FF0000"/>
                </a:solidFill>
              </a:rPr>
              <a:t>OR</a:t>
            </a:r>
          </a:p>
          <a:p>
            <a:pPr lvl="1">
              <a:buNone/>
            </a:pPr>
            <a:endParaRPr lang="en-US" dirty="0" smtClean="0">
              <a:solidFill>
                <a:schemeClr val="tx1"/>
              </a:solidFill>
            </a:endParaRPr>
          </a:p>
          <a:p>
            <a:r>
              <a:rPr lang="en-US" b="1" dirty="0"/>
              <a:t>Satisfied?</a:t>
            </a:r>
          </a:p>
          <a:p>
            <a:pPr lvl="1"/>
            <a:r>
              <a:rPr lang="en-US" dirty="0"/>
              <a:t>Download documents</a:t>
            </a:r>
          </a:p>
          <a:p>
            <a:pPr lvl="1">
              <a:buNone/>
            </a:pPr>
            <a:endParaRPr lang="en-US" dirty="0">
              <a:solidFill>
                <a:schemeClr val="tx1"/>
              </a:solidFill>
            </a:endParaRPr>
          </a:p>
        </p:txBody>
      </p:sp>
      <p:sp>
        <p:nvSpPr>
          <p:cNvPr id="4" name="Date Placeholder 3"/>
          <p:cNvSpPr>
            <a:spLocks noGrp="1"/>
          </p:cNvSpPr>
          <p:nvPr>
            <p:ph type="dt" sz="half" idx="10"/>
          </p:nvPr>
        </p:nvSpPr>
        <p:spPr/>
        <p:txBody>
          <a:bodyPr/>
          <a:lstStyle/>
          <a:p>
            <a:fld id="{C42A5595-3F0F-4983-8703-C44EFF942A99}"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pPr/>
              <a:t>41</a:t>
            </a:fld>
            <a:endParaRPr lang="en-US"/>
          </a:p>
        </p:txBody>
      </p:sp>
    </p:spTree>
    <p:extLst>
      <p:ext uri="{BB962C8B-B14F-4D97-AF65-F5344CB8AC3E}">
        <p14:creationId xmlns:p14="http://schemas.microsoft.com/office/powerpoint/2010/main" val="39160523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a:t>
            </a:r>
            <a:endParaRPr lang="en-GB" dirty="0"/>
          </a:p>
        </p:txBody>
      </p:sp>
      <p:sp>
        <p:nvSpPr>
          <p:cNvPr id="3" name="Content Placeholder 2"/>
          <p:cNvSpPr>
            <a:spLocks noGrp="1"/>
          </p:cNvSpPr>
          <p:nvPr>
            <p:ph idx="1"/>
          </p:nvPr>
        </p:nvSpPr>
        <p:spPr/>
        <p:txBody>
          <a:bodyPr/>
          <a:lstStyle/>
          <a:p>
            <a:r>
              <a:rPr lang="en-GB" i="1" dirty="0" err="1" smtClean="0"/>
              <a:t>Handout</a:t>
            </a:r>
            <a:r>
              <a:rPr lang="en-GB" i="1" dirty="0" smtClean="0"/>
              <a:t> 1 </a:t>
            </a:r>
            <a:r>
              <a:rPr lang="en-GB" i="1" dirty="0"/>
              <a:t>- Using Online </a:t>
            </a:r>
            <a:r>
              <a:rPr lang="en-GB" i="1" dirty="0" err="1" smtClean="0"/>
              <a:t>Resources.Docx</a:t>
            </a:r>
            <a:r>
              <a:rPr lang="en-GB" i="1" dirty="0"/>
              <a:t> </a:t>
            </a:r>
            <a:r>
              <a:rPr lang="en-GB" dirty="0" smtClean="0"/>
              <a:t>contains some suggestions for searching</a:t>
            </a:r>
          </a:p>
          <a:p>
            <a:r>
              <a:rPr lang="en-GB" dirty="0" smtClean="0"/>
              <a:t>Work through those to find articles of interest to you</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42</a:t>
            </a:fld>
            <a:endParaRPr lang="en-US"/>
          </a:p>
        </p:txBody>
      </p:sp>
    </p:spTree>
    <p:extLst>
      <p:ext uri="{BB962C8B-B14F-4D97-AF65-F5344CB8AC3E}">
        <p14:creationId xmlns:p14="http://schemas.microsoft.com/office/powerpoint/2010/main" val="31385245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a:latin typeface="Georgia" panose="02040502050405020303" pitchFamily="18" charset="0"/>
              </a:rPr>
              <a:t>E-resource evaluation tips</a:t>
            </a:r>
            <a:endParaRPr lang="en-GB" dirty="0">
              <a:latin typeface="Georgia" panose="02040502050405020303" pitchFamily="18" charset="0"/>
            </a:endParaRPr>
          </a:p>
        </p:txBody>
      </p:sp>
    </p:spTree>
    <p:extLst>
      <p:ext uri="{BB962C8B-B14F-4D97-AF65-F5344CB8AC3E}">
        <p14:creationId xmlns:p14="http://schemas.microsoft.com/office/powerpoint/2010/main" val="41043201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GB" dirty="0" smtClean="0"/>
              <a:t>Factors</a:t>
            </a:r>
            <a:endParaRPr lang="en-GB" dirty="0"/>
          </a:p>
        </p:txBody>
      </p:sp>
      <p:sp>
        <p:nvSpPr>
          <p:cNvPr id="185347" name="Rectangle 3"/>
          <p:cNvSpPr>
            <a:spLocks noGrp="1" noChangeArrowheads="1"/>
          </p:cNvSpPr>
          <p:nvPr>
            <p:ph idx="1"/>
          </p:nvPr>
        </p:nvSpPr>
        <p:spPr/>
        <p:txBody>
          <a:bodyPr/>
          <a:lstStyle/>
          <a:p>
            <a:r>
              <a:rPr lang="en-GB" dirty="0"/>
              <a:t>What can the </a:t>
            </a:r>
            <a:r>
              <a:rPr lang="en-GB" dirty="0" err="1"/>
              <a:t>url</a:t>
            </a:r>
            <a:r>
              <a:rPr lang="en-GB" dirty="0"/>
              <a:t> tell you?</a:t>
            </a:r>
          </a:p>
          <a:p>
            <a:r>
              <a:rPr lang="en-GB" dirty="0"/>
              <a:t>Scan the page</a:t>
            </a:r>
          </a:p>
          <a:p>
            <a:r>
              <a:rPr lang="en-GB" dirty="0"/>
              <a:t>Quality indicators</a:t>
            </a:r>
          </a:p>
          <a:p>
            <a:r>
              <a:rPr lang="en-GB" dirty="0"/>
              <a:t>What do others say?</a:t>
            </a:r>
          </a:p>
          <a:p>
            <a:r>
              <a:rPr lang="en-GB" dirty="0" smtClean="0"/>
              <a:t>What is your opinion?</a:t>
            </a:r>
            <a:endParaRPr lang="en-GB" dirty="0"/>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44</a:t>
            </a:fld>
            <a:endParaRPr lang="en-GB"/>
          </a:p>
        </p:txBody>
      </p:sp>
    </p:spTree>
    <p:extLst>
      <p:ext uri="{BB962C8B-B14F-4D97-AF65-F5344CB8AC3E}">
        <p14:creationId xmlns:p14="http://schemas.microsoft.com/office/powerpoint/2010/main" val="20185435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GB" dirty="0"/>
              <a:t>What can the </a:t>
            </a:r>
            <a:r>
              <a:rPr lang="en-GB" dirty="0" err="1"/>
              <a:t>url</a:t>
            </a:r>
            <a:r>
              <a:rPr lang="en-GB" dirty="0"/>
              <a:t> tell you?</a:t>
            </a:r>
          </a:p>
        </p:txBody>
      </p:sp>
      <p:sp>
        <p:nvSpPr>
          <p:cNvPr id="113667" name="Rectangle 3"/>
          <p:cNvSpPr>
            <a:spLocks noGrp="1" noChangeArrowheads="1"/>
          </p:cNvSpPr>
          <p:nvPr>
            <p:ph idx="1"/>
          </p:nvPr>
        </p:nvSpPr>
        <p:spPr>
          <a:xfrm>
            <a:off x="685800" y="1891265"/>
            <a:ext cx="7772400" cy="4467225"/>
          </a:xfrm>
        </p:spPr>
        <p:txBody>
          <a:bodyPr/>
          <a:lstStyle/>
          <a:p>
            <a:pPr>
              <a:lnSpc>
                <a:spcPct val="90000"/>
              </a:lnSpc>
            </a:pPr>
            <a:r>
              <a:rPr lang="en-GB" dirty="0"/>
              <a:t>Is it somebody’s personal page?</a:t>
            </a:r>
          </a:p>
          <a:p>
            <a:pPr lvl="1">
              <a:lnSpc>
                <a:spcPct val="90000"/>
              </a:lnSpc>
            </a:pPr>
            <a:r>
              <a:rPr lang="en-GB" dirty="0"/>
              <a:t>Look for a personal name in the </a:t>
            </a:r>
            <a:r>
              <a:rPr lang="en-GB" dirty="0" err="1"/>
              <a:t>url</a:t>
            </a:r>
            <a:endParaRPr lang="en-GB" dirty="0"/>
          </a:p>
          <a:p>
            <a:pPr lvl="1">
              <a:lnSpc>
                <a:spcPct val="90000"/>
              </a:lnSpc>
            </a:pPr>
            <a:r>
              <a:rPr lang="en-GB" dirty="0"/>
              <a:t>Is the server a commercial ISP providing web page </a:t>
            </a:r>
            <a:r>
              <a:rPr lang="en-GB" dirty="0" smtClean="0"/>
              <a:t>hosting e.g. </a:t>
            </a:r>
            <a:r>
              <a:rPr lang="en-GB" dirty="0" err="1" smtClean="0"/>
              <a:t>blogspot</a:t>
            </a:r>
            <a:r>
              <a:rPr lang="en-GB" dirty="0" smtClean="0"/>
              <a:t>?</a:t>
            </a:r>
            <a:endParaRPr lang="en-GB" dirty="0"/>
          </a:p>
          <a:p>
            <a:pPr>
              <a:lnSpc>
                <a:spcPct val="90000"/>
              </a:lnSpc>
            </a:pPr>
            <a:r>
              <a:rPr lang="en-GB" dirty="0"/>
              <a:t>What type of domain is it?</a:t>
            </a:r>
          </a:p>
          <a:p>
            <a:pPr lvl="1">
              <a:lnSpc>
                <a:spcPct val="90000"/>
              </a:lnSpc>
            </a:pPr>
            <a:r>
              <a:rPr lang="en-GB" dirty="0"/>
              <a:t>.</a:t>
            </a:r>
            <a:r>
              <a:rPr lang="en-GB" dirty="0" err="1"/>
              <a:t>gov</a:t>
            </a:r>
            <a:r>
              <a:rPr lang="en-GB" dirty="0"/>
              <a:t>; .</a:t>
            </a:r>
            <a:r>
              <a:rPr lang="en-GB" dirty="0" err="1"/>
              <a:t>edu</a:t>
            </a:r>
            <a:r>
              <a:rPr lang="en-GB" dirty="0"/>
              <a:t> </a:t>
            </a:r>
            <a:r>
              <a:rPr lang="en-GB" dirty="0" err="1"/>
              <a:t>etc</a:t>
            </a:r>
            <a:endParaRPr lang="en-GB" dirty="0"/>
          </a:p>
          <a:p>
            <a:pPr lvl="1">
              <a:lnSpc>
                <a:spcPct val="90000"/>
              </a:lnSpc>
            </a:pPr>
            <a:r>
              <a:rPr lang="en-GB" dirty="0"/>
              <a:t>Check country code</a:t>
            </a:r>
          </a:p>
          <a:p>
            <a:pPr>
              <a:lnSpc>
                <a:spcPct val="90000"/>
              </a:lnSpc>
            </a:pPr>
            <a:r>
              <a:rPr lang="en-GB" dirty="0"/>
              <a:t>Is it a publishing entity that makes </a:t>
            </a:r>
            <a:r>
              <a:rPr lang="en-GB" dirty="0" smtClean="0"/>
              <a:t>sense?</a:t>
            </a:r>
            <a:endParaRPr lang="en-GB" dirty="0"/>
          </a:p>
          <a:p>
            <a:pPr lvl="1">
              <a:lnSpc>
                <a:spcPct val="90000"/>
              </a:lnSpc>
            </a:pPr>
            <a:endParaRPr lang="en-GB" sz="3200" dirty="0"/>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45</a:t>
            </a:fld>
            <a:endParaRPr lang="en-GB"/>
          </a:p>
        </p:txBody>
      </p:sp>
    </p:spTree>
    <p:extLst>
      <p:ext uri="{BB962C8B-B14F-4D97-AF65-F5344CB8AC3E}">
        <p14:creationId xmlns:p14="http://schemas.microsoft.com/office/powerpoint/2010/main" val="7615030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GB" dirty="0"/>
              <a:t>Scan the perimeter of the page</a:t>
            </a:r>
          </a:p>
        </p:txBody>
      </p:sp>
      <p:sp>
        <p:nvSpPr>
          <p:cNvPr id="173059" name="Rectangle 3"/>
          <p:cNvSpPr>
            <a:spLocks noGrp="1" noChangeArrowheads="1"/>
          </p:cNvSpPr>
          <p:nvPr>
            <p:ph idx="1"/>
          </p:nvPr>
        </p:nvSpPr>
        <p:spPr/>
        <p:txBody>
          <a:bodyPr/>
          <a:lstStyle/>
          <a:p>
            <a:r>
              <a:rPr lang="en-GB"/>
              <a:t>Who wrote the page?</a:t>
            </a:r>
          </a:p>
          <a:p>
            <a:r>
              <a:rPr lang="en-GB"/>
              <a:t>Is it dated and sufficiently current?</a:t>
            </a:r>
          </a:p>
          <a:p>
            <a:r>
              <a:rPr lang="en-GB"/>
              <a:t>What are the author’s credentials?</a:t>
            </a:r>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46</a:t>
            </a:fld>
            <a:endParaRPr lang="en-GB"/>
          </a:p>
        </p:txBody>
      </p:sp>
    </p:spTree>
    <p:extLst>
      <p:ext uri="{BB962C8B-B14F-4D97-AF65-F5344CB8AC3E}">
        <p14:creationId xmlns:p14="http://schemas.microsoft.com/office/powerpoint/2010/main" val="21865071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GB" dirty="0"/>
              <a:t>Look for indicators of quality</a:t>
            </a:r>
          </a:p>
        </p:txBody>
      </p:sp>
      <p:sp>
        <p:nvSpPr>
          <p:cNvPr id="183299" name="Rectangle 3"/>
          <p:cNvSpPr>
            <a:spLocks noGrp="1" noChangeArrowheads="1"/>
          </p:cNvSpPr>
          <p:nvPr>
            <p:ph idx="1"/>
          </p:nvPr>
        </p:nvSpPr>
        <p:spPr/>
        <p:txBody>
          <a:bodyPr>
            <a:normAutofit lnSpcReduction="10000"/>
          </a:bodyPr>
          <a:lstStyle/>
          <a:p>
            <a:r>
              <a:rPr lang="en-GB" dirty="0"/>
              <a:t>Are sources documented with links or footnotes?</a:t>
            </a:r>
          </a:p>
          <a:p>
            <a:r>
              <a:rPr lang="en-GB" dirty="0"/>
              <a:t>Is reproduced information complete, not altered?</a:t>
            </a:r>
          </a:p>
          <a:p>
            <a:r>
              <a:rPr lang="en-GB" dirty="0"/>
              <a:t>Is permission acknowledged?</a:t>
            </a:r>
          </a:p>
          <a:p>
            <a:r>
              <a:rPr lang="en-GB" dirty="0"/>
              <a:t>Are there links to other resources on the topic</a:t>
            </a:r>
            <a:r>
              <a:rPr lang="en-GB" dirty="0" smtClean="0"/>
              <a:t>?</a:t>
            </a:r>
          </a:p>
          <a:p>
            <a:r>
              <a:rPr lang="en-GB" dirty="0" smtClean="0"/>
              <a:t>How recent is the copyright date?</a:t>
            </a:r>
            <a:endParaRPr lang="en-GB" dirty="0"/>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47</a:t>
            </a:fld>
            <a:endParaRPr lang="en-GB"/>
          </a:p>
        </p:txBody>
      </p:sp>
    </p:spTree>
    <p:extLst>
      <p:ext uri="{BB962C8B-B14F-4D97-AF65-F5344CB8AC3E}">
        <p14:creationId xmlns:p14="http://schemas.microsoft.com/office/powerpoint/2010/main" val="22914135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sz="3600" dirty="0"/>
              <a:t>What do others say?</a:t>
            </a:r>
          </a:p>
        </p:txBody>
      </p:sp>
      <p:sp>
        <p:nvSpPr>
          <p:cNvPr id="112643" name="Rectangle 3"/>
          <p:cNvSpPr>
            <a:spLocks noGrp="1" noChangeArrowheads="1"/>
          </p:cNvSpPr>
          <p:nvPr>
            <p:ph idx="1"/>
          </p:nvPr>
        </p:nvSpPr>
        <p:spPr/>
        <p:txBody>
          <a:bodyPr/>
          <a:lstStyle/>
          <a:p>
            <a:r>
              <a:rPr lang="en-US" dirty="0"/>
              <a:t>Paste </a:t>
            </a:r>
            <a:r>
              <a:rPr lang="en-US" dirty="0" err="1"/>
              <a:t>url</a:t>
            </a:r>
            <a:r>
              <a:rPr lang="en-US" dirty="0"/>
              <a:t> </a:t>
            </a:r>
            <a:r>
              <a:rPr lang="en-US"/>
              <a:t>into </a:t>
            </a:r>
            <a:r>
              <a:rPr lang="en-US" smtClean="0"/>
              <a:t>Alexa.com</a:t>
            </a:r>
            <a:endParaRPr lang="en-US" dirty="0"/>
          </a:p>
          <a:p>
            <a:pPr lvl="1"/>
            <a:r>
              <a:rPr lang="en-US" sz="2400" dirty="0"/>
              <a:t>Will give subjective reviews, traffic </a:t>
            </a:r>
            <a:r>
              <a:rPr lang="en-US" sz="2400" dirty="0" err="1"/>
              <a:t>etc</a:t>
            </a:r>
            <a:endParaRPr lang="en-US" sz="2400" dirty="0"/>
          </a:p>
          <a:p>
            <a:r>
              <a:rPr lang="en-US" dirty="0"/>
              <a:t>Who links to the page?</a:t>
            </a:r>
          </a:p>
          <a:p>
            <a:r>
              <a:rPr lang="en-US" dirty="0"/>
              <a:t>Is the page listed in reliable directories?</a:t>
            </a:r>
          </a:p>
          <a:p>
            <a:pPr lvl="1"/>
            <a:r>
              <a:rPr lang="en-US" sz="2400" dirty="0"/>
              <a:t>E.g. </a:t>
            </a:r>
            <a:r>
              <a:rPr lang="en-US" sz="2400" dirty="0">
                <a:hlinkClick r:id="rId3"/>
              </a:rPr>
              <a:t>http://www.ipl.org</a:t>
            </a:r>
            <a:r>
              <a:rPr lang="en-US" sz="2400" dirty="0" smtClean="0">
                <a:hlinkClick r:id="rId3"/>
              </a:rPr>
              <a:t>/</a:t>
            </a:r>
            <a:endParaRPr lang="en-US" sz="2400" dirty="0" smtClean="0"/>
          </a:p>
          <a:p>
            <a:r>
              <a:rPr lang="en-US" dirty="0" smtClean="0"/>
              <a:t>What </a:t>
            </a:r>
            <a:r>
              <a:rPr lang="en-US" dirty="0"/>
              <a:t>do others say about the author?</a:t>
            </a:r>
          </a:p>
          <a:p>
            <a:pPr lvl="1"/>
            <a:r>
              <a:rPr lang="en-US" sz="2400" dirty="0"/>
              <a:t>Google </a:t>
            </a:r>
            <a:r>
              <a:rPr lang="en-US" sz="2400" dirty="0" smtClean="0"/>
              <a:t>the name of the author</a:t>
            </a:r>
            <a:endParaRPr lang="en-US" sz="2400" dirty="0"/>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48</a:t>
            </a:fld>
            <a:endParaRPr lang="en-GB"/>
          </a:p>
        </p:txBody>
      </p:sp>
    </p:spTree>
    <p:extLst>
      <p:ext uri="{BB962C8B-B14F-4D97-AF65-F5344CB8AC3E}">
        <p14:creationId xmlns:p14="http://schemas.microsoft.com/office/powerpoint/2010/main" val="10102917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7751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p>
            <a:endParaRPr lang="en-GB"/>
          </a:p>
        </p:txBody>
      </p:sp>
      <p:sp>
        <p:nvSpPr>
          <p:cNvPr id="5" name="Slide Number Placeholder 4"/>
          <p:cNvSpPr>
            <a:spLocks noGrp="1"/>
          </p:cNvSpPr>
          <p:nvPr>
            <p:ph type="sldNum" sz="quarter" idx="12"/>
          </p:nvPr>
        </p:nvSpPr>
        <p:spPr/>
        <p:txBody>
          <a:bodyPr/>
          <a:lstStyle/>
          <a:p>
            <a:fld id="{9D65E654-A2E7-4872-B964-D7B21DEF2702}" type="slidenum">
              <a:rPr lang="en-GB" smtClean="0"/>
              <a:pPr/>
              <a:t>49</a:t>
            </a:fld>
            <a:endParaRPr lang="en-GB"/>
          </a:p>
        </p:txBody>
      </p:sp>
    </p:spTree>
    <p:extLst>
      <p:ext uri="{BB962C8B-B14F-4D97-AF65-F5344CB8AC3E}">
        <p14:creationId xmlns:p14="http://schemas.microsoft.com/office/powerpoint/2010/main" val="1446606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title"/>
          </p:nvPr>
        </p:nvSpPr>
        <p:spPr/>
        <p:txBody>
          <a:bodyPr/>
          <a:lstStyle/>
          <a:p>
            <a:pPr eaLnBrk="1" hangingPunct="1"/>
            <a:r>
              <a:rPr lang="en-GB" altLang="en-US" dirty="0" smtClean="0"/>
              <a:t>Scope</a:t>
            </a:r>
          </a:p>
        </p:txBody>
      </p:sp>
      <p:sp>
        <p:nvSpPr>
          <p:cNvPr id="4099" name="Rectangle 1027"/>
          <p:cNvSpPr>
            <a:spLocks noGrp="1" noChangeArrowheads="1"/>
          </p:cNvSpPr>
          <p:nvPr>
            <p:ph idx="1"/>
          </p:nvPr>
        </p:nvSpPr>
        <p:spPr>
          <a:xfrm>
            <a:off x="685800" y="1676400"/>
            <a:ext cx="7772400" cy="4419600"/>
          </a:xfrm>
        </p:spPr>
        <p:txBody>
          <a:bodyPr>
            <a:normAutofit/>
          </a:bodyPr>
          <a:lstStyle/>
          <a:p>
            <a:pPr>
              <a:lnSpc>
                <a:spcPct val="90000"/>
              </a:lnSpc>
            </a:pPr>
            <a:r>
              <a:rPr lang="en-GB" altLang="en-US" sz="4000" dirty="0" smtClean="0">
                <a:latin typeface="Arial" panose="020B0604020202020204" pitchFamily="34" charset="0"/>
                <a:cs typeface="Arial" panose="020B0604020202020204" pitchFamily="34" charset="0"/>
              </a:rPr>
              <a:t>Electronic journals</a:t>
            </a:r>
            <a:endParaRPr lang="en-GB" altLang="en-US" sz="4000" dirty="0">
              <a:latin typeface="Arial" panose="020B0604020202020204" pitchFamily="34" charset="0"/>
              <a:cs typeface="Arial" panose="020B0604020202020204" pitchFamily="34" charset="0"/>
            </a:endParaRPr>
          </a:p>
          <a:p>
            <a:pPr eaLnBrk="1" hangingPunct="1">
              <a:lnSpc>
                <a:spcPct val="90000"/>
              </a:lnSpc>
            </a:pPr>
            <a:r>
              <a:rPr lang="en-GB" altLang="en-US" sz="4000" dirty="0" smtClean="0">
                <a:latin typeface="Arial" panose="020B0604020202020204" pitchFamily="34" charset="0"/>
                <a:cs typeface="Arial" panose="020B0604020202020204" pitchFamily="34" charset="0"/>
              </a:rPr>
              <a:t>Electronic books</a:t>
            </a:r>
          </a:p>
          <a:p>
            <a:pPr eaLnBrk="1" hangingPunct="1">
              <a:lnSpc>
                <a:spcPct val="90000"/>
              </a:lnSpc>
            </a:pPr>
            <a:r>
              <a:rPr lang="en-GB" altLang="en-US" sz="4000" dirty="0" smtClean="0">
                <a:latin typeface="Arial" panose="020B0604020202020204" pitchFamily="34" charset="0"/>
                <a:cs typeface="Arial" panose="020B0604020202020204" pitchFamily="34" charset="0"/>
              </a:rPr>
              <a:t>Databases</a:t>
            </a:r>
          </a:p>
          <a:p>
            <a:pPr eaLnBrk="1" hangingPunct="1">
              <a:lnSpc>
                <a:spcPct val="90000"/>
              </a:lnSpc>
            </a:pPr>
            <a:r>
              <a:rPr lang="en-GB" altLang="en-US" sz="4000" dirty="0" smtClean="0">
                <a:latin typeface="Arial" panose="020B0604020202020204" pitchFamily="34" charset="0"/>
                <a:cs typeface="Arial" panose="020B0604020202020204" pitchFamily="34" charset="0"/>
              </a:rPr>
              <a:t>Reference material</a:t>
            </a:r>
          </a:p>
          <a:p>
            <a:pPr eaLnBrk="1" hangingPunct="1">
              <a:lnSpc>
                <a:spcPct val="90000"/>
              </a:lnSpc>
            </a:pPr>
            <a:r>
              <a:rPr lang="en-GB" altLang="en-US" sz="4000" dirty="0" smtClean="0">
                <a:latin typeface="Arial" panose="020B0604020202020204" pitchFamily="34" charset="0"/>
                <a:cs typeface="Arial" panose="020B0604020202020204" pitchFamily="34" charset="0"/>
              </a:rPr>
              <a:t>Digital collections</a:t>
            </a:r>
          </a:p>
          <a:p>
            <a:pPr eaLnBrk="1" hangingPunct="1">
              <a:lnSpc>
                <a:spcPct val="90000"/>
              </a:lnSpc>
            </a:pPr>
            <a:r>
              <a:rPr lang="en-GB" altLang="en-US" sz="4000" dirty="0" smtClean="0">
                <a:latin typeface="Arial" panose="020B0604020202020204" pitchFamily="34" charset="0"/>
                <a:cs typeface="Arial" panose="020B0604020202020204" pitchFamily="34" charset="0"/>
              </a:rPr>
              <a:t>Other related materials</a:t>
            </a:r>
          </a:p>
        </p:txBody>
      </p:sp>
      <p:sp>
        <p:nvSpPr>
          <p:cNvPr id="2" name="Date Placeholder 1"/>
          <p:cNvSpPr>
            <a:spLocks noGrp="1"/>
          </p:cNvSpPr>
          <p:nvPr>
            <p:ph type="dt" sz="half" idx="10"/>
          </p:nvPr>
        </p:nvSpPr>
        <p:spPr/>
        <p:txBody>
          <a:bodyPr/>
          <a:lstStyle/>
          <a:p>
            <a:fld id="{4BAB523C-7F98-46D8-AFAA-33005C213F74}"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5</a:t>
            </a:fld>
            <a:endParaRPr lang="en-US"/>
          </a:p>
        </p:txBody>
      </p:sp>
    </p:spTree>
    <p:extLst>
      <p:ext uri="{BB962C8B-B14F-4D97-AF65-F5344CB8AC3E}">
        <p14:creationId xmlns:p14="http://schemas.microsoft.com/office/powerpoint/2010/main" val="42148499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sz="3600" dirty="0"/>
              <a:t>What </a:t>
            </a:r>
            <a:r>
              <a:rPr lang="en-GB" sz="3600" dirty="0" smtClean="0"/>
              <a:t>is your own opinion?</a:t>
            </a:r>
            <a:endParaRPr lang="en-GB" sz="3600" dirty="0"/>
          </a:p>
        </p:txBody>
      </p:sp>
      <p:sp>
        <p:nvSpPr>
          <p:cNvPr id="112643" name="Rectangle 3"/>
          <p:cNvSpPr>
            <a:spLocks noGrp="1" noChangeArrowheads="1"/>
          </p:cNvSpPr>
          <p:nvPr>
            <p:ph idx="1"/>
          </p:nvPr>
        </p:nvSpPr>
        <p:spPr/>
        <p:txBody>
          <a:bodyPr>
            <a:normAutofit/>
          </a:bodyPr>
          <a:lstStyle/>
          <a:p>
            <a:r>
              <a:rPr lang="en-GB" dirty="0"/>
              <a:t>Why was the page put on the web?</a:t>
            </a:r>
          </a:p>
          <a:p>
            <a:r>
              <a:rPr lang="en-GB" dirty="0" smtClean="0"/>
              <a:t>Does it feel trustworthy?</a:t>
            </a:r>
            <a:endParaRPr lang="en-GB" dirty="0"/>
          </a:p>
          <a:p>
            <a:r>
              <a:rPr lang="en-GB" dirty="0"/>
              <a:t>Is this as good as I would find if I used a library resource?</a:t>
            </a:r>
          </a:p>
        </p:txBody>
      </p:sp>
      <p:sp>
        <p:nvSpPr>
          <p:cNvPr id="2" name="Date Placeholder 1"/>
          <p:cNvSpPr>
            <a:spLocks noGrp="1"/>
          </p:cNvSpPr>
          <p:nvPr>
            <p:ph type="dt" sz="half" idx="10"/>
          </p:nvPr>
        </p:nvSpPr>
        <p:spPr/>
        <p:txBody>
          <a:bodyPr/>
          <a:lstStyle/>
          <a:p>
            <a:endParaRPr lang="en-GB"/>
          </a:p>
        </p:txBody>
      </p:sp>
      <p:sp>
        <p:nvSpPr>
          <p:cNvPr id="3" name="Slide Number Placeholder 2"/>
          <p:cNvSpPr>
            <a:spLocks noGrp="1"/>
          </p:cNvSpPr>
          <p:nvPr>
            <p:ph type="sldNum" sz="quarter" idx="12"/>
          </p:nvPr>
        </p:nvSpPr>
        <p:spPr/>
        <p:txBody>
          <a:bodyPr/>
          <a:lstStyle/>
          <a:p>
            <a:fld id="{9D65E654-A2E7-4872-B964-D7B21DEF2702}" type="slidenum">
              <a:rPr lang="en-GB" smtClean="0"/>
              <a:pPr/>
              <a:t>50</a:t>
            </a:fld>
            <a:endParaRPr lang="en-GB"/>
          </a:p>
        </p:txBody>
      </p:sp>
    </p:spTree>
    <p:extLst>
      <p:ext uri="{BB962C8B-B14F-4D97-AF65-F5344CB8AC3E}">
        <p14:creationId xmlns:p14="http://schemas.microsoft.com/office/powerpoint/2010/main" val="30329777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and reflection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There is much peer reviewed, reliable research literature available</a:t>
            </a:r>
          </a:p>
          <a:p>
            <a:r>
              <a:rPr lang="en-GB" dirty="0" smtClean="0"/>
              <a:t>Some resources require authentication by password or IP recognition</a:t>
            </a:r>
          </a:p>
          <a:p>
            <a:r>
              <a:rPr lang="en-GB" dirty="0" smtClean="0"/>
              <a:t>Use of online literature carries ethical obligations</a:t>
            </a:r>
          </a:p>
          <a:p>
            <a:r>
              <a:rPr lang="en-GB" dirty="0" smtClean="0"/>
              <a:t>Searching is a skill which can be developed</a:t>
            </a:r>
          </a:p>
          <a:p>
            <a:r>
              <a:rPr lang="en-GB" dirty="0" smtClean="0"/>
              <a:t>While most online information is reliable, it is always best to evaluate it</a:t>
            </a:r>
            <a:endParaRPr lang="en-GB" dirty="0"/>
          </a:p>
        </p:txBody>
      </p:sp>
      <p:sp>
        <p:nvSpPr>
          <p:cNvPr id="4" name="Date Placeholder 3"/>
          <p:cNvSpPr>
            <a:spLocks noGrp="1"/>
          </p:cNvSpPr>
          <p:nvPr>
            <p:ph type="dt" sz="half" idx="10"/>
          </p:nvPr>
        </p:nvSpPr>
        <p:spPr/>
        <p:txBody>
          <a:bodyPr/>
          <a:lstStyle/>
          <a:p>
            <a:fld id="{C2D492EA-22A5-46EA-AEE4-FEF05809C90A}" type="datetime1">
              <a:rPr lang="en-GB" smtClean="0"/>
              <a:t>03/06/2014</a:t>
            </a:fld>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51</a:t>
            </a:fld>
            <a:endParaRPr lang="en-US"/>
          </a:p>
        </p:txBody>
      </p:sp>
    </p:spTree>
    <p:extLst>
      <p:ext uri="{BB962C8B-B14F-4D97-AF65-F5344CB8AC3E}">
        <p14:creationId xmlns:p14="http://schemas.microsoft.com/office/powerpoint/2010/main" val="8622236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722313" y="4410393"/>
            <a:ext cx="7772400" cy="1500187"/>
          </a:xfrm>
        </p:spPr>
        <p:txBody>
          <a:bodyPr/>
          <a:lstStyle/>
          <a:p>
            <a:pPr algn="ctr"/>
            <a:r>
              <a:rPr lang="en-GB" dirty="0"/>
              <a:t/>
            </a:r>
            <a:br>
              <a:rPr lang="en-GB" dirty="0"/>
            </a:br>
            <a:r>
              <a:rPr lang="en-GB" dirty="0"/>
              <a:t>This work is licensed under a </a:t>
            </a:r>
            <a:r>
              <a:rPr lang="en-GB" dirty="0">
                <a:hlinkClick r:id="rId3"/>
              </a:rPr>
              <a:t>Creative Commons Attribution-</a:t>
            </a:r>
            <a:r>
              <a:rPr lang="en-GB" dirty="0" err="1">
                <a:hlinkClick r:id="rId3"/>
              </a:rPr>
              <a:t>ShareAlike</a:t>
            </a:r>
            <a:r>
              <a:rPr lang="en-GB" dirty="0">
                <a:hlinkClick r:id="rId3"/>
              </a:rPr>
              <a:t> 3.0 </a:t>
            </a:r>
            <a:r>
              <a:rPr lang="en-GB" dirty="0" err="1">
                <a:hlinkClick r:id="rId3"/>
              </a:rPr>
              <a:t>Unported</a:t>
            </a:r>
            <a:r>
              <a:rPr lang="en-GB" dirty="0">
                <a:hlinkClick r:id="rId3"/>
              </a:rPr>
              <a:t> License</a:t>
            </a:r>
            <a:r>
              <a:rPr lang="en-GB" dirty="0"/>
              <a:t>.</a:t>
            </a:r>
          </a:p>
        </p:txBody>
      </p:sp>
      <p:sp>
        <p:nvSpPr>
          <p:cNvPr id="4" name="Date Placeholder 3"/>
          <p:cNvSpPr>
            <a:spLocks noGrp="1"/>
          </p:cNvSpPr>
          <p:nvPr>
            <p:ph type="dt" sz="half" idx="10"/>
          </p:nvPr>
        </p:nvSpPr>
        <p:spPr/>
        <p:txBody>
          <a:bodyPr/>
          <a:lstStyle/>
          <a:p>
            <a:fld id="{6E817CB6-2B3A-447C-AFF3-968061F0710D}" type="datetime1">
              <a:rPr lang="en-GB" smtClean="0"/>
              <a:t>03/06/2014</a:t>
            </a:fld>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52</a:t>
            </a:fld>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073" y="4521201"/>
            <a:ext cx="1297854"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286000" y="3105835"/>
            <a:ext cx="4572000" cy="646331"/>
          </a:xfrm>
          <a:prstGeom prst="rect">
            <a:avLst/>
          </a:prstGeom>
        </p:spPr>
        <p:txBody>
          <a:bodyPr>
            <a:spAutoFit/>
          </a:bodyPr>
          <a:lstStyle/>
          <a:p>
            <a:pPr algn="ctr">
              <a:buFontTx/>
              <a:buNone/>
            </a:pPr>
            <a:r>
              <a:rPr lang="en-GB" dirty="0"/>
              <a:t>Thank you</a:t>
            </a:r>
            <a:br>
              <a:rPr lang="en-GB" dirty="0"/>
            </a:br>
            <a:r>
              <a:rPr lang="en-GB" dirty="0"/>
              <a:t>Any questions?</a:t>
            </a:r>
          </a:p>
        </p:txBody>
      </p:sp>
      <p:sp>
        <p:nvSpPr>
          <p:cNvPr id="9" name="Rectangle 3"/>
          <p:cNvSpPr txBox="1">
            <a:spLocks noChangeArrowheads="1"/>
          </p:cNvSpPr>
          <p:nvPr/>
        </p:nvSpPr>
        <p:spPr>
          <a:xfrm>
            <a:off x="459607" y="1912388"/>
            <a:ext cx="8227191" cy="2152766"/>
          </a:xfrm>
          <a:prstGeom prst="rect">
            <a:avLst/>
          </a:prstGeom>
          <a:solidFill>
            <a:srgbClr val="FFFFFF"/>
          </a:solidFill>
        </p:spPr>
        <p:txBody>
          <a:bodyPr vert="horz" lIns="91440" tIns="45720" rIns="91440" bIns="45720" rtlCol="0" anchor="b">
            <a:normAutofit lnSpcReduction="10000"/>
          </a:bodyPr>
          <a:lstStyle>
            <a:lvl1pPr marL="0" indent="0" algn="l" defTabSz="457200" rtl="0" eaLnBrk="1" latinLnBrk="0" hangingPunct="1">
              <a:spcBef>
                <a:spcPct val="20000"/>
              </a:spcBef>
              <a:buFont typeface="Arial"/>
              <a:buNone/>
              <a:defRPr sz="2000" kern="1200">
                <a:solidFill>
                  <a:schemeClr val="tx1">
                    <a:tint val="75000"/>
                  </a:schemeClr>
                </a:solidFill>
                <a:latin typeface="Georgia"/>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Georgia"/>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Georgia"/>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Georgia"/>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Georgia"/>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buFontTx/>
              <a:buNone/>
            </a:pPr>
            <a:endParaRPr lang="en-GB" sz="4400" smtClean="0"/>
          </a:p>
          <a:p>
            <a:pPr algn="ctr">
              <a:buFontTx/>
              <a:buNone/>
            </a:pPr>
            <a:r>
              <a:rPr lang="en-GB" sz="4400" smtClean="0"/>
              <a:t>Thank you</a:t>
            </a:r>
            <a:br>
              <a:rPr lang="en-GB" sz="4400" smtClean="0"/>
            </a:br>
            <a:r>
              <a:rPr lang="en-GB" sz="4400" smtClean="0"/>
              <a:t>Any questions?</a:t>
            </a:r>
            <a:endParaRPr lang="en-GB" sz="4400" dirty="0" smtClean="0"/>
          </a:p>
        </p:txBody>
      </p:sp>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58008" y="976088"/>
            <a:ext cx="8785992" cy="849501"/>
          </a:xfrm>
        </p:spPr>
        <p:txBody>
          <a:bodyPr>
            <a:noAutofit/>
          </a:bodyPr>
          <a:lstStyle/>
          <a:p>
            <a:r>
              <a:rPr lang="en-GB" altLang="en-US" dirty="0" smtClean="0"/>
              <a:t>Why use online resources</a:t>
            </a:r>
            <a:r>
              <a:rPr lang="en-GB" altLang="en-US" b="1" dirty="0" smtClean="0"/>
              <a:t>?</a:t>
            </a:r>
          </a:p>
        </p:txBody>
      </p:sp>
      <p:sp>
        <p:nvSpPr>
          <p:cNvPr id="6147" name="Rectangle 3"/>
          <p:cNvSpPr>
            <a:spLocks noGrp="1" noChangeArrowheads="1"/>
          </p:cNvSpPr>
          <p:nvPr>
            <p:ph idx="1"/>
          </p:nvPr>
        </p:nvSpPr>
        <p:spPr>
          <a:xfrm>
            <a:off x="459608" y="2074948"/>
            <a:ext cx="8229600" cy="4305532"/>
          </a:xfrm>
        </p:spPr>
        <p:txBody>
          <a:bodyPr/>
          <a:lstStyle/>
          <a:p>
            <a:pPr>
              <a:buNone/>
            </a:pPr>
            <a:r>
              <a:rPr lang="en-GB" altLang="en-US" sz="2800" dirty="0" smtClean="0">
                <a:latin typeface="Arial" panose="020B0604020202020204" pitchFamily="34" charset="0"/>
                <a:cs typeface="Arial" panose="020B0604020202020204" pitchFamily="34" charset="0"/>
              </a:rPr>
              <a:t>Small group discussion (5 minutes)</a:t>
            </a:r>
          </a:p>
          <a:p>
            <a:pPr eaLnBrk="1" hangingPunct="1"/>
            <a:r>
              <a:rPr lang="en-GB" altLang="en-US" sz="2800" dirty="0" smtClean="0">
                <a:latin typeface="Arial" panose="020B0604020202020204" pitchFamily="34" charset="0"/>
                <a:cs typeface="Arial" panose="020B0604020202020204" pitchFamily="34" charset="0"/>
              </a:rPr>
              <a:t>List as many benefits as possible of online research literature / resources</a:t>
            </a:r>
          </a:p>
          <a:p>
            <a:pPr eaLnBrk="1" hangingPunct="1"/>
            <a:r>
              <a:rPr lang="en-GB" altLang="en-US" sz="2800" dirty="0" smtClean="0">
                <a:latin typeface="Arial" panose="020B0604020202020204" pitchFamily="34" charset="0"/>
                <a:cs typeface="Arial" panose="020B0604020202020204" pitchFamily="34" charset="0"/>
              </a:rPr>
              <a:t>What disadvantages can you identify?</a:t>
            </a:r>
          </a:p>
          <a:p>
            <a:pPr eaLnBrk="1" hangingPunct="1"/>
            <a:endParaRPr lang="en-GB" altLang="en-US" sz="2800" dirty="0" smtClean="0"/>
          </a:p>
          <a:p>
            <a:pPr eaLnBrk="1" hangingPunct="1"/>
            <a:endParaRPr lang="en-GB" altLang="en-US" sz="2800" dirty="0" smtClean="0"/>
          </a:p>
          <a:p>
            <a:pPr eaLnBrk="1" hangingPunct="1"/>
            <a:endParaRPr lang="en-GB" altLang="en-US" sz="2800" dirty="0" smtClean="0"/>
          </a:p>
        </p:txBody>
      </p:sp>
      <p:sp>
        <p:nvSpPr>
          <p:cNvPr id="2" name="Date Placeholder 1"/>
          <p:cNvSpPr>
            <a:spLocks noGrp="1"/>
          </p:cNvSpPr>
          <p:nvPr>
            <p:ph type="dt" sz="half" idx="10"/>
          </p:nvPr>
        </p:nvSpPr>
        <p:spPr/>
        <p:txBody>
          <a:bodyPr/>
          <a:lstStyle/>
          <a:p>
            <a:fld id="{6ABB5A61-620A-4C71-A3A8-1722536F161B}"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6</a:t>
            </a:fld>
            <a:endParaRPr lang="en-US"/>
          </a:p>
        </p:txBody>
      </p:sp>
    </p:spTree>
    <p:extLst>
      <p:ext uri="{BB962C8B-B14F-4D97-AF65-F5344CB8AC3E}">
        <p14:creationId xmlns:p14="http://schemas.microsoft.com/office/powerpoint/2010/main" val="3232302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dirty="0" smtClean="0"/>
              <a:t>Benefits</a:t>
            </a:r>
            <a:endParaRPr lang="en-GB" altLang="en-US" b="1" dirty="0" smtClean="0"/>
          </a:p>
        </p:txBody>
      </p:sp>
      <p:sp>
        <p:nvSpPr>
          <p:cNvPr id="6147" name="Rectangle 3"/>
          <p:cNvSpPr>
            <a:spLocks noGrp="1" noChangeArrowheads="1"/>
          </p:cNvSpPr>
          <p:nvPr>
            <p:ph idx="1"/>
          </p:nvPr>
        </p:nvSpPr>
        <p:spPr/>
        <p:txBody>
          <a:bodyPr>
            <a:normAutofit lnSpcReduction="10000"/>
          </a:bodyPr>
          <a:lstStyle/>
          <a:p>
            <a:pPr eaLnBrk="1" hangingPunct="1"/>
            <a:r>
              <a:rPr lang="en-GB" altLang="en-US" dirty="0" smtClean="0">
                <a:latin typeface="Arial" panose="020B0604020202020204" pitchFamily="34" charset="0"/>
                <a:cs typeface="Arial" panose="020B0604020202020204" pitchFamily="34" charset="0"/>
              </a:rPr>
              <a:t>Current </a:t>
            </a:r>
          </a:p>
          <a:p>
            <a:pPr eaLnBrk="1" hangingPunct="1"/>
            <a:r>
              <a:rPr lang="en-GB" altLang="en-US" dirty="0" smtClean="0">
                <a:latin typeface="Arial" panose="020B0604020202020204" pitchFamily="34" charset="0"/>
                <a:cs typeface="Arial" panose="020B0604020202020204" pitchFamily="34" charset="0"/>
              </a:rPr>
              <a:t>Easy and efficient retrieval process</a:t>
            </a:r>
          </a:p>
          <a:p>
            <a:pPr eaLnBrk="1" hangingPunct="1"/>
            <a:r>
              <a:rPr lang="en-GB" altLang="en-US" dirty="0" smtClean="0">
                <a:latin typeface="Arial" panose="020B0604020202020204" pitchFamily="34" charset="0"/>
                <a:cs typeface="Arial" panose="020B0604020202020204" pitchFamily="34" charset="0"/>
              </a:rPr>
              <a:t>Sharing of resources (can be accessed by many at the same time)</a:t>
            </a:r>
          </a:p>
          <a:p>
            <a:r>
              <a:rPr lang="en-US" altLang="en-US" dirty="0">
                <a:latin typeface="Arial" panose="020B0604020202020204" pitchFamily="34" charset="0"/>
                <a:cs typeface="Arial" panose="020B0604020202020204" pitchFamily="34" charset="0"/>
              </a:rPr>
              <a:t>Easy to access related items</a:t>
            </a:r>
          </a:p>
          <a:p>
            <a:pPr eaLnBrk="1" hangingPunct="1"/>
            <a:r>
              <a:rPr lang="en-GB" altLang="en-US" dirty="0" smtClean="0">
                <a:latin typeface="Arial" panose="020B0604020202020204" pitchFamily="34" charset="0"/>
                <a:cs typeface="Arial" panose="020B0604020202020204" pitchFamily="34" charset="0"/>
              </a:rPr>
              <a:t>Easy to browse</a:t>
            </a:r>
          </a:p>
          <a:p>
            <a:r>
              <a:rPr lang="en-GB" altLang="en-US" dirty="0">
                <a:latin typeface="Arial" panose="020B0604020202020204" pitchFamily="34" charset="0"/>
                <a:cs typeface="Arial" panose="020B0604020202020204" pitchFamily="34" charset="0"/>
              </a:rPr>
              <a:t>Enhanced security (no loses, no mutilation...)</a:t>
            </a:r>
            <a:endParaRPr lang="en-US" altLang="en-US" dirty="0">
              <a:latin typeface="Arial" panose="020B0604020202020204" pitchFamily="34" charset="0"/>
              <a:cs typeface="Arial" panose="020B0604020202020204" pitchFamily="34" charset="0"/>
            </a:endParaRPr>
          </a:p>
          <a:p>
            <a:pPr eaLnBrk="1" hangingPunct="1"/>
            <a:endParaRPr lang="en-GB" altLang="en-US" dirty="0" smtClean="0">
              <a:latin typeface="Arial" panose="020B0604020202020204" pitchFamily="34" charset="0"/>
              <a:cs typeface="Arial" panose="020B0604020202020204" pitchFamily="34" charset="0"/>
            </a:endParaRPr>
          </a:p>
          <a:p>
            <a:pPr eaLnBrk="1" hangingPunct="1"/>
            <a:endParaRPr lang="en-GB" altLang="en-US" sz="2800" dirty="0" smtClean="0"/>
          </a:p>
          <a:p>
            <a:pPr eaLnBrk="1" hangingPunct="1"/>
            <a:endParaRPr lang="en-GB" altLang="en-US" sz="2800" dirty="0" smtClean="0"/>
          </a:p>
          <a:p>
            <a:pPr eaLnBrk="1" hangingPunct="1"/>
            <a:endParaRPr lang="en-GB" altLang="en-US" sz="2800" dirty="0" smtClean="0"/>
          </a:p>
        </p:txBody>
      </p:sp>
      <p:sp>
        <p:nvSpPr>
          <p:cNvPr id="2" name="Date Placeholder 1"/>
          <p:cNvSpPr>
            <a:spLocks noGrp="1"/>
          </p:cNvSpPr>
          <p:nvPr>
            <p:ph type="dt" sz="half" idx="10"/>
          </p:nvPr>
        </p:nvSpPr>
        <p:spPr/>
        <p:txBody>
          <a:bodyPr/>
          <a:lstStyle/>
          <a:p>
            <a:fld id="{D333E1C0-7E6F-4881-8B1E-A9CFEF4C7E3E}"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7</a:t>
            </a:fld>
            <a:endParaRPr lang="en-US"/>
          </a:p>
        </p:txBody>
      </p:sp>
    </p:spTree>
    <p:extLst>
      <p:ext uri="{BB962C8B-B14F-4D97-AF65-F5344CB8AC3E}">
        <p14:creationId xmlns:p14="http://schemas.microsoft.com/office/powerpoint/2010/main" val="725003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smtClean="0"/>
              <a:t>Most important benefit</a:t>
            </a:r>
          </a:p>
        </p:txBody>
      </p:sp>
      <p:sp>
        <p:nvSpPr>
          <p:cNvPr id="9219" name="Content Placeholder 2"/>
          <p:cNvSpPr>
            <a:spLocks noGrp="1"/>
          </p:cNvSpPr>
          <p:nvPr>
            <p:ph idx="1"/>
          </p:nvPr>
        </p:nvSpPr>
        <p:spPr/>
        <p:txBody>
          <a:bodyPr/>
          <a:lstStyle/>
          <a:p>
            <a:pPr algn="ctr">
              <a:buFontTx/>
              <a:buNone/>
            </a:pPr>
            <a:r>
              <a:rPr lang="en-US" altLang="en-US" dirty="0" smtClean="0">
                <a:solidFill>
                  <a:srgbClr val="FF0000"/>
                </a:solidFill>
                <a:latin typeface="Arial" panose="020B0604020202020204" pitchFamily="34" charset="0"/>
                <a:cs typeface="Arial" panose="020B0604020202020204" pitchFamily="34" charset="0"/>
              </a:rPr>
              <a:t>Enhances Research Activities</a:t>
            </a:r>
          </a:p>
          <a:p>
            <a:pPr>
              <a:buFontTx/>
              <a:buNone/>
            </a:pPr>
            <a:endParaRPr lang="en-US" altLang="en-US" dirty="0" smtClean="0">
              <a:latin typeface="Arial" panose="020B0604020202020204" pitchFamily="34" charset="0"/>
              <a:cs typeface="Arial" panose="020B0604020202020204" pitchFamily="34" charset="0"/>
            </a:endParaRPr>
          </a:p>
          <a:p>
            <a:pPr>
              <a:buFontTx/>
              <a:buNone/>
            </a:pPr>
            <a:r>
              <a:rPr lang="en-US" altLang="en-US" dirty="0" smtClean="0">
                <a:latin typeface="Arial" panose="020B0604020202020204" pitchFamily="34" charset="0"/>
                <a:cs typeface="Arial" panose="020B0604020202020204" pitchFamily="34" charset="0"/>
              </a:rPr>
              <a:t>the benefits listed above enhance access to quality content which leads to more and better research output</a:t>
            </a:r>
          </a:p>
        </p:txBody>
      </p:sp>
      <p:sp>
        <p:nvSpPr>
          <p:cNvPr id="2" name="Date Placeholder 1"/>
          <p:cNvSpPr>
            <a:spLocks noGrp="1"/>
          </p:cNvSpPr>
          <p:nvPr>
            <p:ph type="dt" sz="half" idx="10"/>
          </p:nvPr>
        </p:nvSpPr>
        <p:spPr/>
        <p:txBody>
          <a:bodyPr/>
          <a:lstStyle/>
          <a:p>
            <a:fld id="{854CB46D-8300-41D2-B67F-33196CBE66F7}" type="datetime1">
              <a:rPr lang="en-GB" smtClean="0"/>
              <a:t>03/06/2014</a:t>
            </a:fld>
            <a:endParaRPr lang="en-US"/>
          </a:p>
        </p:txBody>
      </p:sp>
      <p:sp>
        <p:nvSpPr>
          <p:cNvPr id="3" name="Slide Number Placeholder 2"/>
          <p:cNvSpPr>
            <a:spLocks noGrp="1"/>
          </p:cNvSpPr>
          <p:nvPr>
            <p:ph type="sldNum" sz="quarter" idx="12"/>
          </p:nvPr>
        </p:nvSpPr>
        <p:spPr/>
        <p:txBody>
          <a:bodyPr/>
          <a:lstStyle/>
          <a:p>
            <a:fld id="{61D33979-82CC-6440-B758-3F4758057F14}" type="slidenum">
              <a:rPr lang="en-US" smtClean="0"/>
              <a:t>8</a:t>
            </a:fld>
            <a:endParaRPr lang="en-US"/>
          </a:p>
        </p:txBody>
      </p:sp>
    </p:spTree>
    <p:extLst>
      <p:ext uri="{BB962C8B-B14F-4D97-AF65-F5344CB8AC3E}">
        <p14:creationId xmlns:p14="http://schemas.microsoft.com/office/powerpoint/2010/main" val="3405516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normAutofit/>
          </a:bodyPr>
          <a:lstStyle/>
          <a:p>
            <a:pPr algn="ctr"/>
            <a:r>
              <a:rPr lang="en-GB" sz="4000" dirty="0" smtClean="0"/>
              <a:t>Electronic resources available</a:t>
            </a:r>
          </a:p>
        </p:txBody>
      </p:sp>
    </p:spTree>
    <p:extLst>
      <p:ext uri="{BB962C8B-B14F-4D97-AF65-F5344CB8AC3E}">
        <p14:creationId xmlns:p14="http://schemas.microsoft.com/office/powerpoint/2010/main" val="2527124419"/>
      </p:ext>
    </p:extLst>
  </p:cSld>
  <p:clrMapOvr>
    <a:masterClrMapping/>
  </p:clrMapOvr>
</p:sld>
</file>

<file path=ppt/theme/theme1.xml><?xml version="1.0" encoding="utf-8"?>
<a:theme xmlns:a="http://schemas.openxmlformats.org/drawingml/2006/main" name="INASP 2013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2013 Presentation</Template>
  <TotalTime>1080</TotalTime>
  <Words>3774</Words>
  <Application>Microsoft Office PowerPoint</Application>
  <PresentationFormat>On-screen Show (4:3)</PresentationFormat>
  <Paragraphs>623</Paragraphs>
  <Slides>52</Slides>
  <Notes>40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INASP 2013 Presentation</vt:lpstr>
      <vt:lpstr>Introduction to online research literature</vt:lpstr>
      <vt:lpstr>Overview</vt:lpstr>
      <vt:lpstr>Definition “Online research literature”</vt:lpstr>
      <vt:lpstr>Definitions</vt:lpstr>
      <vt:lpstr>Scope</vt:lpstr>
      <vt:lpstr>Why use online resources?</vt:lpstr>
      <vt:lpstr>Benefits</vt:lpstr>
      <vt:lpstr>Most important benefit</vt:lpstr>
      <vt:lpstr>Electronic resources available</vt:lpstr>
      <vt:lpstr>What is available</vt:lpstr>
      <vt:lpstr>INASP country resource pages</vt:lpstr>
      <vt:lpstr>Open Access resources</vt:lpstr>
      <vt:lpstr>Research 4 Life</vt:lpstr>
      <vt:lpstr>Institutional repositories</vt:lpstr>
      <vt:lpstr>Other access initiatives</vt:lpstr>
      <vt:lpstr>Legal issues</vt:lpstr>
      <vt:lpstr>Practical</vt:lpstr>
      <vt:lpstr>General principles for effective searching of online resources</vt:lpstr>
      <vt:lpstr>Outline</vt:lpstr>
      <vt:lpstr>What to you want?</vt:lpstr>
      <vt:lpstr>To find a specific journal</vt:lpstr>
      <vt:lpstr>To find a specific article</vt:lpstr>
      <vt:lpstr>To find any article or information</vt:lpstr>
      <vt:lpstr>Preparing a search strategy</vt:lpstr>
      <vt:lpstr>Defining a search topic</vt:lpstr>
      <vt:lpstr>Identifying Search Terms</vt:lpstr>
      <vt:lpstr>Identifying Search Terms</vt:lpstr>
      <vt:lpstr>Where to start the search</vt:lpstr>
      <vt:lpstr>Searching</vt:lpstr>
      <vt:lpstr>Predicting results</vt:lpstr>
      <vt:lpstr>Refining a search </vt:lpstr>
      <vt:lpstr>Phrase searching</vt:lpstr>
      <vt:lpstr>Broad or specific terms</vt:lpstr>
      <vt:lpstr>Boolean operators</vt:lpstr>
      <vt:lpstr>Boolean operators</vt:lpstr>
      <vt:lpstr>Truncation </vt:lpstr>
      <vt:lpstr>Truncation</vt:lpstr>
      <vt:lpstr>Field searching</vt:lpstr>
      <vt:lpstr>PowerPoint Presentation</vt:lpstr>
      <vt:lpstr>Search modifications</vt:lpstr>
      <vt:lpstr>Evaluating a search strategy</vt:lpstr>
      <vt:lpstr>Practical</vt:lpstr>
      <vt:lpstr>E-resource evaluation tips</vt:lpstr>
      <vt:lpstr>Factors</vt:lpstr>
      <vt:lpstr>What can the url tell you?</vt:lpstr>
      <vt:lpstr>Scan the perimeter of the page</vt:lpstr>
      <vt:lpstr>Look for indicators of quality</vt:lpstr>
      <vt:lpstr>What do others say?</vt:lpstr>
      <vt:lpstr>PowerPoint Presentation</vt:lpstr>
      <vt:lpstr>What is your own opinion?</vt:lpstr>
      <vt:lpstr>Summary and reflection</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Anne Powell</dc:creator>
  <cp:lastModifiedBy>Anne Powell</cp:lastModifiedBy>
  <cp:revision>94</cp:revision>
  <cp:lastPrinted>2014-06-03T14:13:07Z</cp:lastPrinted>
  <dcterms:created xsi:type="dcterms:W3CDTF">2013-08-08T13:03:54Z</dcterms:created>
  <dcterms:modified xsi:type="dcterms:W3CDTF">2014-06-03T14:13:19Z</dcterms:modified>
</cp:coreProperties>
</file>